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15">
  <p:sldMasterIdLst>
    <p:sldMasterId id="2147483695" r:id="rId1"/>
  </p:sldMasterIdLst>
  <p:notesMasterIdLst>
    <p:notesMasterId r:id="rId15"/>
  </p:notesMasterIdLst>
  <p:handoutMasterIdLst>
    <p:handoutMasterId r:id="rId16"/>
  </p:handoutMasterIdLst>
  <p:sldIdLst>
    <p:sldId id="817" r:id="rId2"/>
    <p:sldId id="818" r:id="rId3"/>
    <p:sldId id="819" r:id="rId4"/>
    <p:sldId id="820" r:id="rId5"/>
    <p:sldId id="821" r:id="rId6"/>
    <p:sldId id="822" r:id="rId7"/>
    <p:sldId id="823" r:id="rId8"/>
    <p:sldId id="824" r:id="rId9"/>
    <p:sldId id="825" r:id="rId10"/>
    <p:sldId id="826" r:id="rId11"/>
    <p:sldId id="827" r:id="rId12"/>
    <p:sldId id="828" r:id="rId13"/>
    <p:sldId id="749" r:id="rId14"/>
  </p:sldIdLst>
  <p:sldSz cx="9144000" cy="5143500" type="screen16x9"/>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100000" saltData="hkW5HVQUKX224wpQjeTc+g==" hashData="eI9Njl9WmtK2wCUparRzpKPdyV4="/>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FFFF"/>
    <a:srgbClr val="3366CC"/>
    <a:srgbClr val="000000"/>
    <a:srgbClr val="0000FF"/>
    <a:srgbClr val="B2B2B2"/>
    <a:srgbClr val="808080"/>
    <a:srgbClr val="CC0099"/>
    <a:srgbClr val="CC00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708" autoAdjust="0"/>
    <p:restoredTop sz="79715" autoAdjust="0"/>
  </p:normalViewPr>
  <p:slideViewPr>
    <p:cSldViewPr>
      <p:cViewPr varScale="1">
        <p:scale>
          <a:sx n="114" d="100"/>
          <a:sy n="114" d="100"/>
        </p:scale>
        <p:origin x="1668" y="96"/>
      </p:cViewPr>
      <p:guideLst>
        <p:guide orient="horz" pos="162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9B85A0C5-3F00-4E1A-AD8E-A657F495AF41}" type="datetimeFigureOut">
              <a:rPr lang="en-US" smtClean="0"/>
              <a:t>11/1/2018</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3AD33506-858C-465E-BF3E-34AAA35FBB0E}" type="slidenum">
              <a:rPr lang="en-US" smtClean="0"/>
              <a:t>‹#›</a:t>
            </a:fld>
            <a:endParaRPr lang="en-US"/>
          </a:p>
        </p:txBody>
      </p:sp>
    </p:spTree>
    <p:extLst>
      <p:ext uri="{BB962C8B-B14F-4D97-AF65-F5344CB8AC3E}">
        <p14:creationId xmlns:p14="http://schemas.microsoft.com/office/powerpoint/2010/main" val="974495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0C5D8E99-B2B3-45C7-AD50-A197FED62F6C}" type="datetimeFigureOut">
              <a:rPr lang="en-US" smtClean="0"/>
              <a:pPr/>
              <a:t>11/1/2018</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3166" tIns="46583" rIns="93166" bIns="46583"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FC2D94B7-03B1-4E35-A559-CB8F16918235}" type="slidenum">
              <a:rPr lang="en-US" smtClean="0"/>
              <a:pPr/>
              <a:t>‹#›</a:t>
            </a:fld>
            <a:endParaRPr lang="en-US"/>
          </a:p>
        </p:txBody>
      </p:sp>
    </p:spTree>
    <p:extLst>
      <p:ext uri="{BB962C8B-B14F-4D97-AF65-F5344CB8AC3E}">
        <p14:creationId xmlns:p14="http://schemas.microsoft.com/office/powerpoint/2010/main" val="606965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IAQG 9138 “Statistical Product Acceptance Requirements” is published in Europe by ASD-STAN</a:t>
            </a:r>
            <a:r>
              <a:rPr lang="en-US" baseline="0" dirty="0" smtClean="0"/>
              <a:t> as “prEN 9138”, in the </a:t>
            </a:r>
            <a:r>
              <a:rPr lang="en-US" dirty="0" smtClean="0"/>
              <a:t>Americas by SAE International as “AS9138”, and in Asia as “SJAC 9138.”</a:t>
            </a:r>
            <a:endParaRPr lang="en-US" dirty="0"/>
          </a:p>
        </p:txBody>
      </p:sp>
      <p:sp>
        <p:nvSpPr>
          <p:cNvPr id="4" name="Slide Number Placeholder 3"/>
          <p:cNvSpPr>
            <a:spLocks noGrp="1"/>
          </p:cNvSpPr>
          <p:nvPr>
            <p:ph type="sldNum" sz="quarter" idx="10"/>
          </p:nvPr>
        </p:nvSpPr>
        <p:spPr/>
        <p:txBody>
          <a:bodyPr/>
          <a:lstStyle/>
          <a:p>
            <a:fld id="{FC2D94B7-03B1-4E35-A559-CB8F16918235}" type="slidenum">
              <a:rPr lang="en-US" smtClean="0"/>
              <a:pPr/>
              <a:t>1</a:t>
            </a:fld>
            <a:endParaRPr lang="en-US"/>
          </a:p>
        </p:txBody>
      </p:sp>
    </p:spTree>
    <p:extLst>
      <p:ext uri="{BB962C8B-B14F-4D97-AF65-F5344CB8AC3E}">
        <p14:creationId xmlns:p14="http://schemas.microsoft.com/office/powerpoint/2010/main" val="30755336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These are other sampling issues that affect the delivered conformance</a:t>
            </a:r>
            <a:r>
              <a:rPr lang="en-US" baseline="0" dirty="0" smtClean="0"/>
              <a:t> rates of your products and which are handled by IAQG 9138.  </a:t>
            </a:r>
          </a:p>
          <a:p>
            <a:endParaRPr lang="en-US" baseline="0" dirty="0" smtClean="0"/>
          </a:p>
          <a:p>
            <a:r>
              <a:rPr lang="en-US" baseline="0" dirty="0" smtClean="0"/>
              <a:t>One issue in particular is that the math underlying older standards always expected that rejected lots would be screened and all nonconformances would either be corrected or the whole unit replaced with a conforming unit.  However, in many applications (such as receiving inspection) the actual practice that developed was to send a rejected lot back to its source without screening.  The mathematics required to protect the consumer changes radically for different strategies of dealing with rejected lots, and 9138  provides solutions for several different widely used disposition strategies.</a:t>
            </a:r>
          </a:p>
          <a:p>
            <a:endParaRPr lang="en-US" baseline="0" dirty="0" smtClean="0"/>
          </a:p>
          <a:p>
            <a:r>
              <a:rPr lang="en-US" baseline="0" dirty="0" smtClean="0"/>
              <a:t>Sampling tables for all five lot rectification policies (SCMH 3.7.4) and for five different one-at-a-time sampling plans (SCMH 3.7.6) are included in the Supply Chain Management Handbook (www.iaqg.org/scmh).</a:t>
            </a:r>
          </a:p>
          <a:p>
            <a:endParaRPr lang="en-US" baseline="0" dirty="0" smtClean="0"/>
          </a:p>
          <a:p>
            <a:r>
              <a:rPr lang="en-US" baseline="0" dirty="0" smtClean="0"/>
              <a:t>Statistical Process Control, or SPC, is a popular process improvement tool that can also be used for product acceptance under certain conditions.</a:t>
            </a:r>
          </a:p>
        </p:txBody>
      </p:sp>
      <p:sp>
        <p:nvSpPr>
          <p:cNvPr id="4" name="Slide Number Placeholder 3"/>
          <p:cNvSpPr>
            <a:spLocks noGrp="1"/>
          </p:cNvSpPr>
          <p:nvPr>
            <p:ph type="sldNum" sz="quarter" idx="10"/>
          </p:nvPr>
        </p:nvSpPr>
        <p:spPr/>
        <p:txBody>
          <a:bodyPr/>
          <a:lstStyle/>
          <a:p>
            <a:fld id="{FC2D94B7-03B1-4E35-A559-CB8F16918235}" type="slidenum">
              <a:rPr lang="en-US" smtClean="0"/>
              <a:pPr/>
              <a:t>10</a:t>
            </a:fld>
            <a:endParaRPr lang="en-US"/>
          </a:p>
        </p:txBody>
      </p:sp>
    </p:spTree>
    <p:extLst>
      <p:ext uri="{BB962C8B-B14F-4D97-AF65-F5344CB8AC3E}">
        <p14:creationId xmlns:p14="http://schemas.microsoft.com/office/powerpoint/2010/main" val="42205614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“It is</a:t>
            </a:r>
            <a:r>
              <a:rPr lang="en-US" baseline="0" dirty="0" smtClean="0"/>
              <a:t> important for user flexibility that the standard precede any sampling table with wording like the following: “The required IRR may be satisfied using the following table and the associated policies (rectification, etc.).”</a:t>
            </a:r>
            <a:endParaRPr lang="en-US" dirty="0" smtClean="0"/>
          </a:p>
        </p:txBody>
      </p:sp>
      <p:sp>
        <p:nvSpPr>
          <p:cNvPr id="4" name="Slide Number Placeholder 3"/>
          <p:cNvSpPr>
            <a:spLocks noGrp="1"/>
          </p:cNvSpPr>
          <p:nvPr>
            <p:ph type="sldNum" sz="quarter" idx="10"/>
          </p:nvPr>
        </p:nvSpPr>
        <p:spPr/>
        <p:txBody>
          <a:bodyPr/>
          <a:lstStyle/>
          <a:p>
            <a:fld id="{FC2D94B7-03B1-4E35-A559-CB8F16918235}" type="slidenum">
              <a:rPr lang="en-US" smtClean="0"/>
              <a:pPr/>
              <a:t>11</a:t>
            </a:fld>
            <a:endParaRPr lang="en-US"/>
          </a:p>
        </p:txBody>
      </p:sp>
    </p:spTree>
    <p:extLst>
      <p:ext uri="{BB962C8B-B14F-4D97-AF65-F5344CB8AC3E}">
        <p14:creationId xmlns:p14="http://schemas.microsoft.com/office/powerpoint/2010/main" val="3372487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slide uses the acronym “OEM” for “Original Equipment Manufacturer” to designate large companies in the aviation, space and defense industries that have adequate resources to develop new statistical tools and to verify their accuracy.</a:t>
            </a:r>
          </a:p>
          <a:p>
            <a:endParaRPr lang="en-US" dirty="0" smtClean="0"/>
          </a:p>
          <a:p>
            <a:r>
              <a:rPr lang="en-US" dirty="0" smtClean="0"/>
              <a:t>The portion of IAQG website</a:t>
            </a:r>
            <a:r>
              <a:rPr lang="en-US" baseline="0" dirty="0" smtClean="0"/>
              <a:t> (http://www.iaqg.org) called the “Supply Chain Management Handbook” (selection on the left side of the screen in the middle or http://www.iaqg.org/scmh) contains many tables and other resources.  See SCMH 3.7 and the training modules in SCMH Appendix 8.  The SCMH does require a user to sign up, however, there is no cost or approval required, the sign-up is solely to report to the companies funding the website about how much it gets used.  </a:t>
            </a:r>
          </a:p>
          <a:p>
            <a:endParaRPr lang="en-US" baseline="0" dirty="0" smtClean="0"/>
          </a:p>
        </p:txBody>
      </p:sp>
      <p:sp>
        <p:nvSpPr>
          <p:cNvPr id="4" name="Slide Number Placeholder 3"/>
          <p:cNvSpPr>
            <a:spLocks noGrp="1"/>
          </p:cNvSpPr>
          <p:nvPr>
            <p:ph type="sldNum" sz="quarter" idx="10"/>
          </p:nvPr>
        </p:nvSpPr>
        <p:spPr/>
        <p:txBody>
          <a:bodyPr/>
          <a:lstStyle/>
          <a:p>
            <a:fld id="{FC2D94B7-03B1-4E35-A559-CB8F16918235}" type="slidenum">
              <a:rPr lang="en-US" smtClean="0"/>
              <a:pPr/>
              <a:t>12</a:t>
            </a:fld>
            <a:endParaRPr lang="en-US"/>
          </a:p>
        </p:txBody>
      </p:sp>
    </p:spTree>
    <p:extLst>
      <p:ext uri="{BB962C8B-B14F-4D97-AF65-F5344CB8AC3E}">
        <p14:creationId xmlns:p14="http://schemas.microsoft.com/office/powerpoint/2010/main" val="102680179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Note:  Password to edit this presentation</a:t>
            </a:r>
            <a:r>
              <a:rPr lang="en-US" baseline="0" dirty="0" smtClean="0"/>
              <a:t> is "IAQG9138SPA".</a:t>
            </a:r>
            <a:endParaRPr lang="en-US" dirty="0" smtClean="0"/>
          </a:p>
        </p:txBody>
      </p:sp>
      <p:sp>
        <p:nvSpPr>
          <p:cNvPr id="4" name="Slide Number Placeholder 3"/>
          <p:cNvSpPr>
            <a:spLocks noGrp="1"/>
          </p:cNvSpPr>
          <p:nvPr>
            <p:ph type="sldNum" sz="quarter" idx="10"/>
          </p:nvPr>
        </p:nvSpPr>
        <p:spPr/>
        <p:txBody>
          <a:bodyPr/>
          <a:lstStyle/>
          <a:p>
            <a:fld id="{FC2D94B7-03B1-4E35-A559-CB8F16918235}" type="slidenum">
              <a:rPr lang="en-US" smtClean="0"/>
              <a:pPr/>
              <a:t>13</a:t>
            </a:fld>
            <a:endParaRPr lang="en-US" dirty="0"/>
          </a:p>
        </p:txBody>
      </p:sp>
    </p:spTree>
    <p:extLst>
      <p:ext uri="{BB962C8B-B14F-4D97-AF65-F5344CB8AC3E}">
        <p14:creationId xmlns:p14="http://schemas.microsoft.com/office/powerpoint/2010/main" val="33457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acronym “AQL” is currently defined in these standards as the “Acceptance Quality Limit”.  When the</a:t>
            </a:r>
            <a:r>
              <a:rPr lang="en-US" baseline="0" dirty="0" smtClean="0"/>
              <a:t> concept was originally invented it was called “Acceptable Quality Level”, and that definition held from 1942 until about 2003.</a:t>
            </a:r>
            <a:endParaRPr lang="en-US" dirty="0" smtClean="0"/>
          </a:p>
          <a:p>
            <a:endParaRPr lang="en-US" dirty="0" smtClean="0"/>
          </a:p>
          <a:p>
            <a:r>
              <a:rPr lang="en-US" dirty="0" smtClean="0"/>
              <a:t>The current revisions of those standards define the “AQL” in words that do not allow one</a:t>
            </a:r>
            <a:r>
              <a:rPr lang="en-US" baseline="0" dirty="0" smtClean="0"/>
              <a:t> to calculate a sample size from the AQL</a:t>
            </a:r>
            <a:r>
              <a:rPr lang="en-US" dirty="0" smtClean="0"/>
              <a:t>.  Today’s nonmathematical</a:t>
            </a:r>
            <a:r>
              <a:rPr lang="en-US" baseline="0" dirty="0" smtClean="0"/>
              <a:t> definitions began with a revision to MIL-STD-105 in 1963.  The words and format were changed in 1963, but the values were kept “close” to the values from the previous mathematical definition.  That previous mathematical definition was  “the nonconformance rate which produces 95% probability of the lot being accepted under this sampling plan”.  This mathematical definition guaranteed to the producer, with 95% confidence, that if they had a nonconformance rate equal to the AQL, then the sample sizes would be too small to find all the nonconformances.  Today we are recommending a new focus on consumer protection.</a:t>
            </a:r>
            <a:endParaRPr lang="en-US" dirty="0" smtClean="0"/>
          </a:p>
        </p:txBody>
      </p:sp>
      <p:sp>
        <p:nvSpPr>
          <p:cNvPr id="4" name="Slide Number Placeholder 3"/>
          <p:cNvSpPr>
            <a:spLocks noGrp="1"/>
          </p:cNvSpPr>
          <p:nvPr>
            <p:ph type="sldNum" sz="quarter" idx="10"/>
          </p:nvPr>
        </p:nvSpPr>
        <p:spPr/>
        <p:txBody>
          <a:bodyPr/>
          <a:lstStyle/>
          <a:p>
            <a:fld id="{FC2D94B7-03B1-4E35-A559-CB8F16918235}" type="slidenum">
              <a:rPr lang="en-US" smtClean="0"/>
              <a:pPr/>
              <a:t>2</a:t>
            </a:fld>
            <a:endParaRPr lang="en-US"/>
          </a:p>
        </p:txBody>
      </p:sp>
    </p:spTree>
    <p:extLst>
      <p:ext uri="{BB962C8B-B14F-4D97-AF65-F5344CB8AC3E}">
        <p14:creationId xmlns:p14="http://schemas.microsoft.com/office/powerpoint/2010/main" val="17351689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C2D94B7-03B1-4E35-A559-CB8F16918235}" type="slidenum">
              <a:rPr lang="en-US" smtClean="0"/>
              <a:pPr/>
              <a:t>3</a:t>
            </a:fld>
            <a:endParaRPr lang="en-US"/>
          </a:p>
        </p:txBody>
      </p:sp>
    </p:spTree>
    <p:extLst>
      <p:ext uri="{BB962C8B-B14F-4D97-AF65-F5344CB8AC3E}">
        <p14:creationId xmlns:p14="http://schemas.microsoft.com/office/powerpoint/2010/main" val="1059178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This US FAA “Best Practice” document was published in 2006, and led the way for the transition to the current AC21-43A.</a:t>
            </a:r>
            <a:endParaRPr lang="en-US" dirty="0"/>
          </a:p>
        </p:txBody>
      </p:sp>
      <p:sp>
        <p:nvSpPr>
          <p:cNvPr id="4" name="Slide Number Placeholder 3"/>
          <p:cNvSpPr>
            <a:spLocks noGrp="1"/>
          </p:cNvSpPr>
          <p:nvPr>
            <p:ph type="sldNum" sz="quarter" idx="10"/>
          </p:nvPr>
        </p:nvSpPr>
        <p:spPr/>
        <p:txBody>
          <a:bodyPr/>
          <a:lstStyle/>
          <a:p>
            <a:fld id="{FC2D94B7-03B1-4E35-A559-CB8F16918235}" type="slidenum">
              <a:rPr lang="en-US" smtClean="0"/>
              <a:pPr/>
              <a:t>4</a:t>
            </a:fld>
            <a:endParaRPr lang="en-US"/>
          </a:p>
        </p:txBody>
      </p:sp>
    </p:spTree>
    <p:extLst>
      <p:ext uri="{BB962C8B-B14F-4D97-AF65-F5344CB8AC3E}">
        <p14:creationId xmlns:p14="http://schemas.microsoft.com/office/powerpoint/2010/main" val="10622439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These charts show in blue the maximum escape rates allowed by legacy sampling tables such as ISO2859-1, ANSI/ASQ Z1.4, MIL-STD-105, etc.  The red curves</a:t>
            </a:r>
            <a:r>
              <a:rPr lang="en-US" baseline="0" dirty="0" smtClean="0"/>
              <a:t> show corresponding protection provided by the new IAQG 9138.</a:t>
            </a:r>
            <a:endParaRPr lang="en-US" dirty="0" smtClean="0"/>
          </a:p>
          <a:p>
            <a:endParaRPr lang="en-US" baseline="0" dirty="0" smtClean="0"/>
          </a:p>
          <a:p>
            <a:r>
              <a:rPr lang="en-US" baseline="0" dirty="0" smtClean="0"/>
              <a:t>Notice how the risk to the consumer in legacy sampling tables is varying across the next several slides, generally higher for small lots than for larger lots.  This inconsistency is a concern.  The engineers calling out for a standard component may reasonably be planning on the same level of quality regardless of the lot sizes being produced or procured.  Therefore, the new IAQG 9138 standard provides as close as possible to a constant level of quality protection for all lot sizes.</a:t>
            </a:r>
            <a:endParaRPr lang="en-US" dirty="0"/>
          </a:p>
        </p:txBody>
      </p:sp>
      <p:sp>
        <p:nvSpPr>
          <p:cNvPr id="4" name="Slide Number Placeholder 3"/>
          <p:cNvSpPr>
            <a:spLocks noGrp="1"/>
          </p:cNvSpPr>
          <p:nvPr>
            <p:ph type="sldNum" sz="quarter" idx="10"/>
          </p:nvPr>
        </p:nvSpPr>
        <p:spPr/>
        <p:txBody>
          <a:bodyPr/>
          <a:lstStyle/>
          <a:p>
            <a:fld id="{FC2D94B7-03B1-4E35-A559-CB8F16918235}" type="slidenum">
              <a:rPr lang="en-US" smtClean="0"/>
              <a:pPr/>
              <a:t>5</a:t>
            </a:fld>
            <a:endParaRPr lang="en-US"/>
          </a:p>
        </p:txBody>
      </p:sp>
    </p:spTree>
    <p:extLst>
      <p:ext uri="{BB962C8B-B14F-4D97-AF65-F5344CB8AC3E}">
        <p14:creationId xmlns:p14="http://schemas.microsoft.com/office/powerpoint/2010/main" val="36593122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On these graphs, there is a portion of the blue curve that goes</a:t>
            </a:r>
            <a:r>
              <a:rPr lang="en-US" baseline="0" dirty="0" smtClean="0"/>
              <a:t> below the red curve.  In those lot size ranges, the legacy sampling tables require sample sizes that are over half the size of the whole lot, and practically speaking, inspectors will not do that.  The process of selecting a representative sample is generally hard enough that the inspectors would prefer to just inspect all the units, rather than to individually select units to inspect and to end up inspecting over half of them anyway.  So, the 9138 team recommends that the comparison focus on the lot sizes that are at least 3 times the size of the minimum sample.</a:t>
            </a:r>
          </a:p>
          <a:p>
            <a:endParaRPr lang="en-US" baseline="0" dirty="0" smtClean="0"/>
          </a:p>
          <a:p>
            <a:pPr defTabSz="906902">
              <a:defRPr/>
            </a:pPr>
            <a:r>
              <a:rPr lang="en-US" dirty="0" smtClean="0"/>
              <a:t>The</a:t>
            </a:r>
            <a:r>
              <a:rPr lang="en-US" baseline="0" dirty="0" smtClean="0"/>
              <a:t> 9138 team also notes that the far right of these graphs shows very large lot sizes that are rare in the aviation, space and defense industries.  We benchmark equivalence with a focus on the lot sizes that most often will actually be used.</a:t>
            </a:r>
            <a:endParaRPr lang="en-US" dirty="0" smtClean="0"/>
          </a:p>
          <a:p>
            <a:endParaRPr lang="en-US" dirty="0"/>
          </a:p>
        </p:txBody>
      </p:sp>
      <p:sp>
        <p:nvSpPr>
          <p:cNvPr id="4" name="Slide Number Placeholder 3"/>
          <p:cNvSpPr>
            <a:spLocks noGrp="1"/>
          </p:cNvSpPr>
          <p:nvPr>
            <p:ph type="sldNum" sz="quarter" idx="10"/>
          </p:nvPr>
        </p:nvSpPr>
        <p:spPr/>
        <p:txBody>
          <a:bodyPr/>
          <a:lstStyle/>
          <a:p>
            <a:fld id="{FC2D94B7-03B1-4E35-A559-CB8F16918235}" type="slidenum">
              <a:rPr lang="en-US" smtClean="0"/>
              <a:pPr/>
              <a:t>6</a:t>
            </a:fld>
            <a:endParaRPr lang="en-US"/>
          </a:p>
        </p:txBody>
      </p:sp>
    </p:spTree>
    <p:extLst>
      <p:ext uri="{BB962C8B-B14F-4D97-AF65-F5344CB8AC3E}">
        <p14:creationId xmlns:p14="http://schemas.microsoft.com/office/powerpoint/2010/main" val="106505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9138 team</a:t>
            </a:r>
            <a:r>
              <a:rPr lang="en-US" baseline="0" dirty="0" smtClean="0"/>
              <a:t> recommends these AQL-IRR equivalences in a pattern that preserves the relative protection relationships between the original AQLs, only applied to consumer protection.  Each of the original AQL values was about 60% larger than the next smaller AQL value, so here the maximum nonconformance rates to the consumer are also in these roughly 60%-spaced increments.  (The original table was designed to have each column AQL be ~10</a:t>
            </a:r>
            <a:r>
              <a:rPr lang="en-US" baseline="30000" dirty="0" smtClean="0"/>
              <a:t>(1/5th)</a:t>
            </a:r>
            <a:r>
              <a:rPr lang="en-US" baseline="0" dirty="0" smtClean="0"/>
              <a:t> times the next smaller AQL.)</a:t>
            </a:r>
            <a:endParaRPr lang="en-US" dirty="0"/>
          </a:p>
        </p:txBody>
      </p:sp>
      <p:sp>
        <p:nvSpPr>
          <p:cNvPr id="4" name="Slide Number Placeholder 3"/>
          <p:cNvSpPr>
            <a:spLocks noGrp="1"/>
          </p:cNvSpPr>
          <p:nvPr>
            <p:ph type="sldNum" sz="quarter" idx="10"/>
          </p:nvPr>
        </p:nvSpPr>
        <p:spPr/>
        <p:txBody>
          <a:bodyPr/>
          <a:lstStyle/>
          <a:p>
            <a:fld id="{FC2D94B7-03B1-4E35-A559-CB8F16918235}" type="slidenum">
              <a:rPr lang="en-US" smtClean="0"/>
              <a:pPr/>
              <a:t>7</a:t>
            </a:fld>
            <a:endParaRPr lang="en-US"/>
          </a:p>
        </p:txBody>
      </p:sp>
    </p:spTree>
    <p:extLst>
      <p:ext uri="{BB962C8B-B14F-4D97-AF65-F5344CB8AC3E}">
        <p14:creationId xmlns:p14="http://schemas.microsoft.com/office/powerpoint/2010/main" val="2277935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values of the AQL on this slide were very rarely used, because</a:t>
            </a:r>
            <a:r>
              <a:rPr lang="en-US" baseline="0" dirty="0" smtClean="0"/>
              <a:t> the sample sizes required are so very large (the smallest sample size on this slide is over 300).  However, we have included all the AQL values known to have been used in the legacy standards for aviation, space and defense industries.  If there is another AQL in use, and you would like to know what a consumer protection alternative might be, feel free to contact the 9138 team through the SCMH “Contact Us” tool.</a:t>
            </a:r>
            <a:endParaRPr lang="en-US" dirty="0"/>
          </a:p>
        </p:txBody>
      </p:sp>
      <p:sp>
        <p:nvSpPr>
          <p:cNvPr id="4" name="Slide Number Placeholder 3"/>
          <p:cNvSpPr>
            <a:spLocks noGrp="1"/>
          </p:cNvSpPr>
          <p:nvPr>
            <p:ph type="sldNum" sz="quarter" idx="10"/>
          </p:nvPr>
        </p:nvSpPr>
        <p:spPr/>
        <p:txBody>
          <a:bodyPr/>
          <a:lstStyle/>
          <a:p>
            <a:fld id="{FC2D94B7-03B1-4E35-A559-CB8F16918235}" type="slidenum">
              <a:rPr lang="en-US" smtClean="0"/>
              <a:pPr/>
              <a:t>8</a:t>
            </a:fld>
            <a:endParaRPr lang="en-US"/>
          </a:p>
        </p:txBody>
      </p:sp>
    </p:spTree>
    <p:extLst>
      <p:ext uri="{BB962C8B-B14F-4D97-AF65-F5344CB8AC3E}">
        <p14:creationId xmlns:p14="http://schemas.microsoft.com/office/powerpoint/2010/main" val="35709402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r>
              <a:rPr lang="en-US" dirty="0" smtClean="0"/>
              <a:t>The original AQL-AOQL transition table given in MIL-STD-1235 was based on MIL-STD-105A and lot sizes of 3000 according to the QSTAG report referenced in 9138 Section 2.  If you are instead transitioning from the current revisions of ISO2859-1</a:t>
            </a:r>
            <a:r>
              <a:rPr lang="en-US" baseline="0" dirty="0" smtClean="0"/>
              <a:t> or ANSI/ASQ Z1.4, those are based on MIL-STD-105 revision D, and today’s usage is likely not a steady use of lot sizes of 3000.  For the current and future Engineering revisions, the table on this slide is the 9138 team’s recommended conversion.</a:t>
            </a:r>
            <a:endParaRPr lang="en-US" dirty="0"/>
          </a:p>
        </p:txBody>
      </p:sp>
      <p:sp>
        <p:nvSpPr>
          <p:cNvPr id="4" name="Slide Number Placeholder 3"/>
          <p:cNvSpPr>
            <a:spLocks noGrp="1"/>
          </p:cNvSpPr>
          <p:nvPr>
            <p:ph type="sldNum" sz="quarter" idx="10"/>
          </p:nvPr>
        </p:nvSpPr>
        <p:spPr/>
        <p:txBody>
          <a:bodyPr/>
          <a:lstStyle/>
          <a:p>
            <a:fld id="{FC2D94B7-03B1-4E35-A559-CB8F16918235}" type="slidenum">
              <a:rPr lang="en-US" smtClean="0"/>
              <a:pPr/>
              <a:t>9</a:t>
            </a:fld>
            <a:endParaRPr lang="en-US"/>
          </a:p>
        </p:txBody>
      </p:sp>
    </p:spTree>
    <p:extLst>
      <p:ext uri="{BB962C8B-B14F-4D97-AF65-F5344CB8AC3E}">
        <p14:creationId xmlns:p14="http://schemas.microsoft.com/office/powerpoint/2010/main" val="20073972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hyperlink" Target="http://www.iaqg.org/scmh" TargetMode="External"/><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SCMH Title Slide">
    <p:spTree>
      <p:nvGrpSpPr>
        <p:cNvPr id="1" name=""/>
        <p:cNvGrpSpPr/>
        <p:nvPr/>
      </p:nvGrpSpPr>
      <p:grpSpPr>
        <a:xfrm>
          <a:off x="0" y="0"/>
          <a:ext cx="0" cy="0"/>
          <a:chOff x="0" y="0"/>
          <a:chExt cx="0" cy="0"/>
        </a:xfrm>
      </p:grpSpPr>
      <p:pic>
        <p:nvPicPr>
          <p:cNvPr id="3" name="Picture 2">
            <a:extLst>
              <a:ext uri="{FF2B5EF4-FFF2-40B4-BE49-F238E27FC236}">
                <a16:creationId xmlns="" xmlns:a16="http://schemas.microsoft.com/office/drawing/2014/main" id="{69CF6C56-74EA-0B46-9F7F-E46DA2BDFC75}"/>
              </a:ext>
            </a:extLst>
          </p:cNvPr>
          <p:cNvPicPr>
            <a:picLocks noChangeAspect="1"/>
          </p:cNvPicPr>
          <p:nvPr/>
        </p:nvPicPr>
        <p:blipFill>
          <a:blip r:embed="rId2"/>
          <a:stretch>
            <a:fillRect/>
          </a:stretch>
        </p:blipFill>
        <p:spPr>
          <a:xfrm>
            <a:off x="228601" y="231829"/>
            <a:ext cx="6883052" cy="1280160"/>
          </a:xfrm>
          <a:prstGeom prst="rect">
            <a:avLst/>
          </a:prstGeom>
        </p:spPr>
      </p:pic>
      <p:sp>
        <p:nvSpPr>
          <p:cNvPr id="8" name="Title 1"/>
          <p:cNvSpPr>
            <a:spLocks noGrp="1"/>
          </p:cNvSpPr>
          <p:nvPr>
            <p:ph type="ctrTitle" hasCustomPrompt="1"/>
          </p:nvPr>
        </p:nvSpPr>
        <p:spPr>
          <a:xfrm>
            <a:off x="1143298" y="2517058"/>
            <a:ext cx="6859786" cy="822984"/>
          </a:xfrm>
          <a:prstGeom prst="rect">
            <a:avLst/>
          </a:prstGeom>
        </p:spPr>
        <p:txBody>
          <a:bodyPr lIns="68589" tIns="34295" rIns="68589" bIns="34295" anchor="b" anchorCtr="1">
            <a:noAutofit/>
          </a:bodyPr>
          <a:lstStyle>
            <a:lvl1pPr>
              <a:defRPr sz="5000" cap="all"/>
            </a:lvl1pPr>
          </a:lstStyle>
          <a:p>
            <a:r>
              <a:rPr lang="en-US" dirty="0">
                <a:solidFill>
                  <a:srgbClr val="003D69"/>
                </a:solidFill>
              </a:rPr>
              <a:t>title</a:t>
            </a:r>
          </a:p>
        </p:txBody>
      </p:sp>
      <p:sp>
        <p:nvSpPr>
          <p:cNvPr id="14" name="Text Placeholder 13"/>
          <p:cNvSpPr>
            <a:spLocks noGrp="1"/>
          </p:cNvSpPr>
          <p:nvPr>
            <p:ph type="body" sz="quarter" idx="10" hasCustomPrompt="1"/>
          </p:nvPr>
        </p:nvSpPr>
        <p:spPr>
          <a:xfrm>
            <a:off x="1577751" y="4079773"/>
            <a:ext cx="6720541" cy="794865"/>
          </a:xfrm>
          <a:prstGeom prst="rect">
            <a:avLst/>
          </a:prstGeom>
        </p:spPr>
        <p:txBody>
          <a:bodyPr vert="horz" lIns="68589" tIns="34295" rIns="68589" bIns="34295"/>
          <a:lstStyle>
            <a:lvl1pPr marL="0" indent="0" algn="r">
              <a:lnSpc>
                <a:spcPct val="90000"/>
              </a:lnSpc>
              <a:spcBef>
                <a:spcPts val="0"/>
              </a:spcBef>
              <a:buNone/>
              <a:defRPr sz="1600"/>
            </a:lvl1pPr>
          </a:lstStyle>
          <a:p>
            <a:r>
              <a:rPr lang="en-US" dirty="0"/>
              <a:t>Rev. XX</a:t>
            </a:r>
          </a:p>
          <a:p>
            <a:r>
              <a:rPr lang="en-US" dirty="0"/>
              <a:t>DD Month YEAR</a:t>
            </a:r>
          </a:p>
          <a:p>
            <a:r>
              <a:rPr lang="en-US" dirty="0">
                <a:hlinkClick r:id="rId3"/>
              </a:rPr>
              <a:t>www.iaqg.org/scmh</a:t>
            </a:r>
            <a:r>
              <a:rPr lang="en-US" dirty="0"/>
              <a:t> Section X.X</a:t>
            </a:r>
          </a:p>
        </p:txBody>
      </p:sp>
      <p:sp>
        <p:nvSpPr>
          <p:cNvPr id="6" name="Footer Placeholder 3"/>
          <p:cNvSpPr txBox="1">
            <a:spLocks/>
          </p:cNvSpPr>
          <p:nvPr/>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4" name="TextBox 3">
            <a:extLst>
              <a:ext uri="{FF2B5EF4-FFF2-40B4-BE49-F238E27FC236}">
                <a16:creationId xmlns="" xmlns:a16="http://schemas.microsoft.com/office/drawing/2014/main" id="{F53F07F9-F406-DD41-85C4-CC6FA052A38F}"/>
              </a:ext>
            </a:extLst>
          </p:cNvPr>
          <p:cNvSpPr txBox="1"/>
          <p:nvPr/>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2018 IAQG</a:t>
            </a:r>
          </a:p>
        </p:txBody>
      </p:sp>
      <p:pic>
        <p:nvPicPr>
          <p:cNvPr id="5" name="Picture 4">
            <a:extLst>
              <a:ext uri="{FF2B5EF4-FFF2-40B4-BE49-F238E27FC236}">
                <a16:creationId xmlns="" xmlns:a16="http://schemas.microsoft.com/office/drawing/2014/main" id="{6312C0C2-9318-0844-B93F-228D22A0B95E}"/>
              </a:ext>
            </a:extLst>
          </p:cNvPr>
          <p:cNvPicPr>
            <a:picLocks noChangeAspect="1"/>
          </p:cNvPicPr>
          <p:nvPr/>
        </p:nvPicPr>
        <p:blipFill>
          <a:blip r:embed="rId4"/>
          <a:stretch>
            <a:fillRect/>
          </a:stretch>
        </p:blipFill>
        <p:spPr>
          <a:xfrm>
            <a:off x="6949440" y="228599"/>
            <a:ext cx="1714500" cy="822960"/>
          </a:xfrm>
          <a:prstGeom prst="rect">
            <a:avLst/>
          </a:prstGeom>
        </p:spPr>
      </p:pic>
    </p:spTree>
    <p:extLst>
      <p:ext uri="{BB962C8B-B14F-4D97-AF65-F5344CB8AC3E}">
        <p14:creationId xmlns:p14="http://schemas.microsoft.com/office/powerpoint/2010/main" val="24725702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Main SCMH Content">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640080" y="182880"/>
            <a:ext cx="7888754" cy="600362"/>
          </a:xfrm>
          <a:prstGeom prst="rect">
            <a:avLst/>
          </a:prstGeom>
        </p:spPr>
        <p:txBody>
          <a:bodyPr lIns="68589" tIns="34295" rIns="68589" bIns="34295"/>
          <a:lstStyle>
            <a:lvl1pPr algn="l">
              <a:defRPr sz="3200" b="0" i="0" baseline="0">
                <a:solidFill>
                  <a:srgbClr val="0000CC"/>
                </a:solidFill>
              </a:defRPr>
            </a:lvl1pPr>
          </a:lstStyle>
          <a:p>
            <a:r>
              <a:rPr lang="en-US" sz="3600" b="1" dirty="0">
                <a:solidFill>
                  <a:srgbClr val="003D69"/>
                </a:solidFill>
                <a:latin typeface="Calibri"/>
                <a:ea typeface="Arial" charset="0"/>
                <a:cs typeface="Calibri"/>
              </a:rPr>
              <a:t>Topic Title</a:t>
            </a:r>
            <a:endParaRPr lang="en-US" sz="2400" dirty="0">
              <a:solidFill>
                <a:srgbClr val="003D69"/>
              </a:solidFill>
              <a:latin typeface="Calibri"/>
              <a:cs typeface="Calibri"/>
            </a:endParaRPr>
          </a:p>
        </p:txBody>
      </p:sp>
      <p:sp>
        <p:nvSpPr>
          <p:cNvPr id="10" name="Content Placeholder 2"/>
          <p:cNvSpPr>
            <a:spLocks noGrp="1"/>
          </p:cNvSpPr>
          <p:nvPr>
            <p:ph idx="1" hasCustomPrompt="1"/>
          </p:nvPr>
        </p:nvSpPr>
        <p:spPr>
          <a:xfrm>
            <a:off x="640080" y="914400"/>
            <a:ext cx="7888754" cy="3661382"/>
          </a:xfrm>
          <a:prstGeom prst="rect">
            <a:avLst/>
          </a:prstGeom>
        </p:spPr>
        <p:txBody>
          <a:bodyPr lIns="68589" tIns="34295" rIns="68589" bIns="34295"/>
          <a:lstStyle>
            <a:lvl1pPr>
              <a:defRPr sz="2800" b="0" i="0" baseline="0">
                <a:solidFill>
                  <a:schemeClr val="tx1"/>
                </a:solidFill>
                <a:latin typeface="+mn-lt"/>
              </a:defRPr>
            </a:lvl1pPr>
            <a:lvl2pPr>
              <a:defRPr/>
            </a:lvl2pPr>
            <a:lvl3pPr>
              <a:defRPr/>
            </a:lvl3pPr>
            <a:lvl4pPr>
              <a:defRPr/>
            </a:lvl4pPr>
          </a:lstStyle>
          <a:p>
            <a:r>
              <a:rPr lang="en-US" dirty="0">
                <a:solidFill>
                  <a:srgbClr val="003D69"/>
                </a:solidFill>
                <a:latin typeface="+mn-lt"/>
                <a:cs typeface="Calibri"/>
              </a:rPr>
              <a:t>IAQG Content Page with white space for messages and Title and Content materials</a:t>
            </a:r>
          </a:p>
          <a:p>
            <a:pPr lvl="1"/>
            <a:r>
              <a:rPr lang="en-US" dirty="0">
                <a:solidFill>
                  <a:srgbClr val="003D69"/>
                </a:solidFill>
                <a:cs typeface="Calibri"/>
              </a:rPr>
              <a:t>Messages here</a:t>
            </a:r>
          </a:p>
          <a:p>
            <a:pPr lvl="2"/>
            <a:r>
              <a:rPr lang="en-US" dirty="0">
                <a:solidFill>
                  <a:srgbClr val="003D69"/>
                </a:solidFill>
                <a:cs typeface="Calibri"/>
              </a:rPr>
              <a:t>Arial Regular 28 - 20 points</a:t>
            </a:r>
          </a:p>
          <a:p>
            <a:pPr lvl="3"/>
            <a:r>
              <a:rPr lang="en-US" dirty="0">
                <a:solidFill>
                  <a:srgbClr val="003D69"/>
                </a:solidFill>
                <a:cs typeface="Calibri"/>
              </a:rPr>
              <a:t>next</a:t>
            </a:r>
          </a:p>
          <a:p>
            <a:endParaRPr lang="en-US" dirty="0"/>
          </a:p>
        </p:txBody>
      </p:sp>
      <p:sp>
        <p:nvSpPr>
          <p:cNvPr id="11" name="Footer Placeholder 3">
            <a:extLst>
              <a:ext uri="{FF2B5EF4-FFF2-40B4-BE49-F238E27FC236}">
                <a16:creationId xmlns="" xmlns:a16="http://schemas.microsoft.com/office/drawing/2014/main" id="{2AF4CE8B-0ABC-B543-878E-3A8CD2171B34}"/>
              </a:ext>
            </a:extLst>
          </p:cNvPr>
          <p:cNvSpPr txBox="1">
            <a:spLocks/>
          </p:cNvSpPr>
          <p:nvPr/>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12" name="TextBox 11">
            <a:extLst>
              <a:ext uri="{FF2B5EF4-FFF2-40B4-BE49-F238E27FC236}">
                <a16:creationId xmlns="" xmlns:a16="http://schemas.microsoft.com/office/drawing/2014/main" id="{4B902BBF-5B09-8345-9C86-5E3DFB611304}"/>
              </a:ext>
            </a:extLst>
          </p:cNvPr>
          <p:cNvSpPr txBox="1"/>
          <p:nvPr/>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2018 IAQG</a:t>
            </a:r>
          </a:p>
        </p:txBody>
      </p:sp>
      <p:sp>
        <p:nvSpPr>
          <p:cNvPr id="6" name="Slide Number Placeholder 5"/>
          <p:cNvSpPr>
            <a:spLocks noGrp="1"/>
          </p:cNvSpPr>
          <p:nvPr>
            <p:ph type="sldNum" sz="quarter" idx="12"/>
          </p:nvPr>
        </p:nvSpPr>
        <p:spPr>
          <a:xfrm>
            <a:off x="6654805" y="4733393"/>
            <a:ext cx="2133600" cy="273844"/>
          </a:xfrm>
          <a:prstGeom prst="rect">
            <a:avLst/>
          </a:prstGeom>
        </p:spPr>
        <p:txBody>
          <a:bodyPr lIns="68589" tIns="34295" rIns="68589" bIns="34295"/>
          <a:lstStyle>
            <a:lvl1pPr algn="r">
              <a:defRPr sz="1200" b="0" i="0" baseline="0">
                <a:solidFill>
                  <a:schemeClr val="tx1"/>
                </a:solidFill>
                <a:latin typeface="Calibri Light" panose="020F0302020204030204" pitchFamily="34" charset="0"/>
                <a:cs typeface="Calibri Light" panose="020F0302020204030204" pitchFamily="34" charset="0"/>
              </a:defRPr>
            </a:lvl1pPr>
          </a:lstStyle>
          <a:p>
            <a:fld id="{4495EFE4-D634-40B3-A29A-EC7AFBC0460D}" type="slidenum">
              <a:rPr lang="en-US" smtClean="0"/>
              <a:t>‹#›</a:t>
            </a:fld>
            <a:endParaRPr lang="en-US"/>
          </a:p>
        </p:txBody>
      </p:sp>
      <p:pic>
        <p:nvPicPr>
          <p:cNvPr id="3" name="Picture 2">
            <a:extLst>
              <a:ext uri="{FF2B5EF4-FFF2-40B4-BE49-F238E27FC236}">
                <a16:creationId xmlns="" xmlns:a16="http://schemas.microsoft.com/office/drawing/2014/main" id="{2B93AEB6-589F-634E-9301-2963F41FB38B}"/>
              </a:ext>
            </a:extLst>
          </p:cNvPr>
          <p:cNvPicPr>
            <a:picLocks noChangeAspect="1"/>
          </p:cNvPicPr>
          <p:nvPr/>
        </p:nvPicPr>
        <p:blipFill>
          <a:blip r:embed="rId2"/>
          <a:stretch>
            <a:fillRect/>
          </a:stretch>
        </p:blipFill>
        <p:spPr>
          <a:xfrm>
            <a:off x="7680960" y="274320"/>
            <a:ext cx="978408" cy="365272"/>
          </a:xfrm>
          <a:prstGeom prst="rect">
            <a:avLst/>
          </a:prstGeom>
        </p:spPr>
      </p:pic>
    </p:spTree>
    <p:extLst>
      <p:ext uri="{BB962C8B-B14F-4D97-AF65-F5344CB8AC3E}">
        <p14:creationId xmlns:p14="http://schemas.microsoft.com/office/powerpoint/2010/main" val="930885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CMH Closing Slide">
    <p:spTree>
      <p:nvGrpSpPr>
        <p:cNvPr id="1" name=""/>
        <p:cNvGrpSpPr/>
        <p:nvPr/>
      </p:nvGrpSpPr>
      <p:grpSpPr>
        <a:xfrm>
          <a:off x="0" y="0"/>
          <a:ext cx="0" cy="0"/>
          <a:chOff x="0" y="0"/>
          <a:chExt cx="0" cy="0"/>
        </a:xfrm>
      </p:grpSpPr>
      <p:pic>
        <p:nvPicPr>
          <p:cNvPr id="11" name="Picture 10">
            <a:extLst>
              <a:ext uri="{FF2B5EF4-FFF2-40B4-BE49-F238E27FC236}">
                <a16:creationId xmlns="" xmlns:a16="http://schemas.microsoft.com/office/drawing/2014/main" id="{FBBE2C56-DDA4-F144-B6F7-F28D84BDE55B}"/>
              </a:ext>
            </a:extLst>
          </p:cNvPr>
          <p:cNvPicPr>
            <a:picLocks noChangeAspect="1"/>
          </p:cNvPicPr>
          <p:nvPr/>
        </p:nvPicPr>
        <p:blipFill>
          <a:blip r:embed="rId2"/>
          <a:stretch>
            <a:fillRect/>
          </a:stretch>
        </p:blipFill>
        <p:spPr>
          <a:xfrm>
            <a:off x="762004" y="1908184"/>
            <a:ext cx="6204857" cy="1154025"/>
          </a:xfrm>
          <a:prstGeom prst="rect">
            <a:avLst/>
          </a:prstGeom>
        </p:spPr>
      </p:pic>
      <p:sp>
        <p:nvSpPr>
          <p:cNvPr id="3" name="Footer Placeholder 3"/>
          <p:cNvSpPr txBox="1">
            <a:spLocks/>
          </p:cNvSpPr>
          <p:nvPr/>
        </p:nvSpPr>
        <p:spPr>
          <a:xfrm>
            <a:off x="0" y="4874638"/>
            <a:ext cx="9144000" cy="161583"/>
          </a:xfrm>
          <a:prstGeom prst="rect">
            <a:avLst/>
          </a:prstGeom>
        </p:spPr>
        <p:txBody>
          <a:bodyPr lIns="68589" tIns="34295" rIns="68589" bIns="34295" anchor="ctr" anchorCtr="0"/>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800" dirty="0">
                <a:latin typeface="Calibri Light"/>
                <a:ea typeface="Arial Narrow" charset="0"/>
                <a:cs typeface="Arial Narrow" charset="0"/>
              </a:rPr>
              <a:t>The IAQG is a legally incorporated international not for profit association (INPA) with membership from the Americas, Europe and the Asia Pacific Region (Rev. 08-2015)</a:t>
            </a:r>
          </a:p>
        </p:txBody>
      </p:sp>
      <p:sp>
        <p:nvSpPr>
          <p:cNvPr id="5" name="TextBox 4">
            <a:extLst>
              <a:ext uri="{FF2B5EF4-FFF2-40B4-BE49-F238E27FC236}">
                <a16:creationId xmlns="" xmlns:a16="http://schemas.microsoft.com/office/drawing/2014/main" id="{CDD154AB-3706-2A4B-ADA9-C27BC5976C94}"/>
              </a:ext>
            </a:extLst>
          </p:cNvPr>
          <p:cNvSpPr txBox="1"/>
          <p:nvPr/>
        </p:nvSpPr>
        <p:spPr>
          <a:xfrm>
            <a:off x="95693" y="4847707"/>
            <a:ext cx="1297172" cy="215444"/>
          </a:xfrm>
          <a:prstGeom prst="rect">
            <a:avLst/>
          </a:prstGeom>
          <a:noFill/>
        </p:spPr>
        <p:txBody>
          <a:bodyPr wrap="square" rtlCol="0">
            <a:spAutoFit/>
          </a:bodyPr>
          <a:lstStyle/>
          <a:p>
            <a:r>
              <a:rPr lang="en-US" sz="800" b="0" i="0" dirty="0">
                <a:latin typeface="Calibri Light" panose="020F0302020204030204" pitchFamily="34" charset="0"/>
                <a:cs typeface="Calibri Light" panose="020F0302020204030204" pitchFamily="34" charset="0"/>
              </a:rPr>
              <a:t>© 2018 IAQG</a:t>
            </a:r>
          </a:p>
        </p:txBody>
      </p:sp>
      <p:sp>
        <p:nvSpPr>
          <p:cNvPr id="7" name="Title 1">
            <a:extLst>
              <a:ext uri="{FF2B5EF4-FFF2-40B4-BE49-F238E27FC236}">
                <a16:creationId xmlns="" xmlns:a16="http://schemas.microsoft.com/office/drawing/2014/main" id="{D22A016A-BD09-6744-99DA-108355E3B468}"/>
              </a:ext>
            </a:extLst>
          </p:cNvPr>
          <p:cNvSpPr>
            <a:spLocks noGrp="1"/>
          </p:cNvSpPr>
          <p:nvPr>
            <p:ph type="ctrTitle" hasCustomPrompt="1"/>
          </p:nvPr>
        </p:nvSpPr>
        <p:spPr>
          <a:xfrm>
            <a:off x="1052392" y="3382682"/>
            <a:ext cx="7106440" cy="633506"/>
          </a:xfrm>
          <a:prstGeom prst="rect">
            <a:avLst/>
          </a:prstGeom>
        </p:spPr>
        <p:txBody>
          <a:bodyPr/>
          <a:lstStyle>
            <a:lvl1pPr>
              <a:defRPr sz="2800" cap="all" baseline="0"/>
            </a:lvl1pPr>
          </a:lstStyle>
          <a:p>
            <a:r>
              <a:rPr lang="en-US" dirty="0"/>
              <a:t>Enter Message about feedback or input</a:t>
            </a:r>
          </a:p>
        </p:txBody>
      </p:sp>
      <p:pic>
        <p:nvPicPr>
          <p:cNvPr id="8" name="Picture 7">
            <a:extLst>
              <a:ext uri="{FF2B5EF4-FFF2-40B4-BE49-F238E27FC236}">
                <a16:creationId xmlns="" xmlns:a16="http://schemas.microsoft.com/office/drawing/2014/main" id="{2D2F5F76-0935-5643-9FFB-CD6CF8CDCB80}"/>
              </a:ext>
            </a:extLst>
          </p:cNvPr>
          <p:cNvPicPr>
            <a:picLocks noChangeAspect="1"/>
          </p:cNvPicPr>
          <p:nvPr/>
        </p:nvPicPr>
        <p:blipFill>
          <a:blip r:embed="rId3"/>
          <a:stretch>
            <a:fillRect/>
          </a:stretch>
        </p:blipFill>
        <p:spPr>
          <a:xfrm>
            <a:off x="6716484" y="1908184"/>
            <a:ext cx="1714500" cy="822960"/>
          </a:xfrm>
          <a:prstGeom prst="rect">
            <a:avLst/>
          </a:prstGeom>
        </p:spPr>
      </p:pic>
    </p:spTree>
    <p:extLst>
      <p:ext uri="{BB962C8B-B14F-4D97-AF65-F5344CB8AC3E}">
        <p14:creationId xmlns:p14="http://schemas.microsoft.com/office/powerpoint/2010/main" val="1232852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917245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hf hdr="0" ftr="0" dt="0"/>
  <p:txStyles>
    <p:titleStyle>
      <a:lvl1pPr algn="ctr" defTabSz="342946" rtl="0" eaLnBrk="1" latinLnBrk="0" hangingPunct="1">
        <a:spcBef>
          <a:spcPct val="0"/>
        </a:spcBef>
        <a:buNone/>
        <a:defRPr sz="3300" kern="1200">
          <a:solidFill>
            <a:schemeClr val="tx1"/>
          </a:solidFill>
          <a:latin typeface="+mj-lt"/>
          <a:ea typeface="+mj-ea"/>
          <a:cs typeface="+mj-cs"/>
        </a:defRPr>
      </a:lvl1pPr>
    </p:titleStyle>
    <p:bodyStyle>
      <a:lvl1pPr marL="257209" indent="-257209" algn="l" defTabSz="342946" rtl="0" eaLnBrk="1" latinLnBrk="0" hangingPunct="1">
        <a:spcBef>
          <a:spcPct val="20000"/>
        </a:spcBef>
        <a:buFont typeface="Arial"/>
        <a:buChar char="•"/>
        <a:defRPr sz="2400" kern="1200">
          <a:solidFill>
            <a:schemeClr val="tx1"/>
          </a:solidFill>
          <a:latin typeface="+mn-lt"/>
          <a:ea typeface="+mn-ea"/>
          <a:cs typeface="+mn-cs"/>
        </a:defRPr>
      </a:lvl1pPr>
      <a:lvl2pPr marL="557287" indent="-214341" algn="l" defTabSz="342946" rtl="0" eaLnBrk="1" latinLnBrk="0" hangingPunct="1">
        <a:spcBef>
          <a:spcPct val="20000"/>
        </a:spcBef>
        <a:buFont typeface="Arial"/>
        <a:buChar char="–"/>
        <a:defRPr sz="2100" kern="1200">
          <a:solidFill>
            <a:schemeClr val="tx1"/>
          </a:solidFill>
          <a:latin typeface="+mn-lt"/>
          <a:ea typeface="+mn-ea"/>
          <a:cs typeface="+mn-cs"/>
        </a:defRPr>
      </a:lvl2pPr>
      <a:lvl3pPr marL="857364" indent="-171473" algn="l" defTabSz="342946" rtl="0" eaLnBrk="1" latinLnBrk="0" hangingPunct="1">
        <a:spcBef>
          <a:spcPct val="20000"/>
        </a:spcBef>
        <a:buFont typeface="Arial"/>
        <a:buChar char="•"/>
        <a:defRPr sz="1800" kern="1200">
          <a:solidFill>
            <a:schemeClr val="tx1"/>
          </a:solidFill>
          <a:latin typeface="+mn-lt"/>
          <a:ea typeface="+mn-ea"/>
          <a:cs typeface="+mn-cs"/>
        </a:defRPr>
      </a:lvl3pPr>
      <a:lvl4pPr marL="1200310" indent="-171473" algn="l" defTabSz="342946" rtl="0" eaLnBrk="1" latinLnBrk="0" hangingPunct="1">
        <a:spcBef>
          <a:spcPct val="20000"/>
        </a:spcBef>
        <a:buFont typeface="Arial"/>
        <a:buChar char="–"/>
        <a:defRPr sz="1500" kern="1200">
          <a:solidFill>
            <a:schemeClr val="tx1"/>
          </a:solidFill>
          <a:latin typeface="+mn-lt"/>
          <a:ea typeface="+mn-ea"/>
          <a:cs typeface="+mn-cs"/>
        </a:defRPr>
      </a:lvl4pPr>
      <a:lvl5pPr marL="1543256" indent="-171473" algn="l" defTabSz="342946" rtl="0" eaLnBrk="1" latinLnBrk="0" hangingPunct="1">
        <a:spcBef>
          <a:spcPct val="20000"/>
        </a:spcBef>
        <a:buFont typeface="Arial"/>
        <a:buChar char="»"/>
        <a:defRPr sz="1500" kern="1200">
          <a:solidFill>
            <a:schemeClr val="tx1"/>
          </a:solidFill>
          <a:latin typeface="+mn-lt"/>
          <a:ea typeface="+mn-ea"/>
          <a:cs typeface="+mn-cs"/>
        </a:defRPr>
      </a:lvl5pPr>
      <a:lvl6pPr marL="1886201" indent="-171473" algn="l" defTabSz="342946" rtl="0" eaLnBrk="1" latinLnBrk="0" hangingPunct="1">
        <a:spcBef>
          <a:spcPct val="20000"/>
        </a:spcBef>
        <a:buFont typeface="Arial"/>
        <a:buChar char="•"/>
        <a:defRPr sz="1500" kern="1200">
          <a:solidFill>
            <a:schemeClr val="tx1"/>
          </a:solidFill>
          <a:latin typeface="+mn-lt"/>
          <a:ea typeface="+mn-ea"/>
          <a:cs typeface="+mn-cs"/>
        </a:defRPr>
      </a:lvl6pPr>
      <a:lvl7pPr marL="2229147" indent="-171473" algn="l" defTabSz="342946" rtl="0" eaLnBrk="1" latinLnBrk="0" hangingPunct="1">
        <a:spcBef>
          <a:spcPct val="20000"/>
        </a:spcBef>
        <a:buFont typeface="Arial"/>
        <a:buChar char="•"/>
        <a:defRPr sz="1500" kern="1200">
          <a:solidFill>
            <a:schemeClr val="tx1"/>
          </a:solidFill>
          <a:latin typeface="+mn-lt"/>
          <a:ea typeface="+mn-ea"/>
          <a:cs typeface="+mn-cs"/>
        </a:defRPr>
      </a:lvl7pPr>
      <a:lvl8pPr marL="2572093" indent="-171473" algn="l" defTabSz="342946" rtl="0" eaLnBrk="1" latinLnBrk="0" hangingPunct="1">
        <a:spcBef>
          <a:spcPct val="20000"/>
        </a:spcBef>
        <a:buFont typeface="Arial"/>
        <a:buChar char="•"/>
        <a:defRPr sz="1500" kern="1200">
          <a:solidFill>
            <a:schemeClr val="tx1"/>
          </a:solidFill>
          <a:latin typeface="+mn-lt"/>
          <a:ea typeface="+mn-ea"/>
          <a:cs typeface="+mn-cs"/>
        </a:defRPr>
      </a:lvl8pPr>
      <a:lvl9pPr marL="2915039" indent="-171473" algn="l" defTabSz="342946"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46" rtl="0" eaLnBrk="1" latinLnBrk="0" hangingPunct="1">
        <a:defRPr sz="1400" kern="1200">
          <a:solidFill>
            <a:schemeClr val="tx1"/>
          </a:solidFill>
          <a:latin typeface="+mn-lt"/>
          <a:ea typeface="+mn-ea"/>
          <a:cs typeface="+mn-cs"/>
        </a:defRPr>
      </a:lvl1pPr>
      <a:lvl2pPr marL="342946" algn="l" defTabSz="342946" rtl="0" eaLnBrk="1" latinLnBrk="0" hangingPunct="1">
        <a:defRPr sz="1400" kern="1200">
          <a:solidFill>
            <a:schemeClr val="tx1"/>
          </a:solidFill>
          <a:latin typeface="+mn-lt"/>
          <a:ea typeface="+mn-ea"/>
          <a:cs typeface="+mn-cs"/>
        </a:defRPr>
      </a:lvl2pPr>
      <a:lvl3pPr marL="685891" algn="l" defTabSz="342946" rtl="0" eaLnBrk="1" latinLnBrk="0" hangingPunct="1">
        <a:defRPr sz="1400" kern="1200">
          <a:solidFill>
            <a:schemeClr val="tx1"/>
          </a:solidFill>
          <a:latin typeface="+mn-lt"/>
          <a:ea typeface="+mn-ea"/>
          <a:cs typeface="+mn-cs"/>
        </a:defRPr>
      </a:lvl3pPr>
      <a:lvl4pPr marL="1028837" algn="l" defTabSz="342946" rtl="0" eaLnBrk="1" latinLnBrk="0" hangingPunct="1">
        <a:defRPr sz="1400" kern="1200">
          <a:solidFill>
            <a:schemeClr val="tx1"/>
          </a:solidFill>
          <a:latin typeface="+mn-lt"/>
          <a:ea typeface="+mn-ea"/>
          <a:cs typeface="+mn-cs"/>
        </a:defRPr>
      </a:lvl4pPr>
      <a:lvl5pPr marL="1371783" algn="l" defTabSz="342946" rtl="0" eaLnBrk="1" latinLnBrk="0" hangingPunct="1">
        <a:defRPr sz="1400" kern="1200">
          <a:solidFill>
            <a:schemeClr val="tx1"/>
          </a:solidFill>
          <a:latin typeface="+mn-lt"/>
          <a:ea typeface="+mn-ea"/>
          <a:cs typeface="+mn-cs"/>
        </a:defRPr>
      </a:lvl5pPr>
      <a:lvl6pPr marL="1714729" algn="l" defTabSz="342946" rtl="0" eaLnBrk="1" latinLnBrk="0" hangingPunct="1">
        <a:defRPr sz="1400" kern="1200">
          <a:solidFill>
            <a:schemeClr val="tx1"/>
          </a:solidFill>
          <a:latin typeface="+mn-lt"/>
          <a:ea typeface="+mn-ea"/>
          <a:cs typeface="+mn-cs"/>
        </a:defRPr>
      </a:lvl6pPr>
      <a:lvl7pPr marL="2057674" algn="l" defTabSz="342946" rtl="0" eaLnBrk="1" latinLnBrk="0" hangingPunct="1">
        <a:defRPr sz="1400" kern="1200">
          <a:solidFill>
            <a:schemeClr val="tx1"/>
          </a:solidFill>
          <a:latin typeface="+mn-lt"/>
          <a:ea typeface="+mn-ea"/>
          <a:cs typeface="+mn-cs"/>
        </a:defRPr>
      </a:lvl7pPr>
      <a:lvl8pPr marL="2400620" algn="l" defTabSz="342946" rtl="0" eaLnBrk="1" latinLnBrk="0" hangingPunct="1">
        <a:defRPr sz="1400" kern="1200">
          <a:solidFill>
            <a:schemeClr val="tx1"/>
          </a:solidFill>
          <a:latin typeface="+mn-lt"/>
          <a:ea typeface="+mn-ea"/>
          <a:cs typeface="+mn-cs"/>
        </a:defRPr>
      </a:lvl8pPr>
      <a:lvl9pPr marL="2743566" algn="l" defTabSz="342946"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iaqg.org/scmh"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iaqg.org/scmh"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43298" y="2876550"/>
            <a:ext cx="6859786" cy="822984"/>
          </a:xfrm>
        </p:spPr>
        <p:txBody>
          <a:bodyPr/>
          <a:lstStyle/>
          <a:p>
            <a:pPr>
              <a:lnSpc>
                <a:spcPct val="120000"/>
              </a:lnSpc>
            </a:pPr>
            <a:r>
              <a:rPr lang="en-US" sz="2400" dirty="0">
                <a:latin typeface="Verdana" pitchFamily="34" charset="0"/>
                <a:ea typeface="Verdana" pitchFamily="34" charset="0"/>
                <a:cs typeface="Verdana" pitchFamily="34" charset="0"/>
              </a:rPr>
              <a:t>Statistical Product Acceptance</a:t>
            </a:r>
            <a:br>
              <a:rPr lang="en-US" sz="2400" dirty="0">
                <a:latin typeface="Verdana" pitchFamily="34" charset="0"/>
                <a:ea typeface="Verdana" pitchFamily="34" charset="0"/>
                <a:cs typeface="Verdana" pitchFamily="34" charset="0"/>
              </a:rPr>
            </a:br>
            <a:r>
              <a:rPr lang="en-US" sz="2400" dirty="0">
                <a:latin typeface="Verdana" pitchFamily="34" charset="0"/>
                <a:ea typeface="Verdana" pitchFamily="34" charset="0"/>
                <a:cs typeface="Verdana" pitchFamily="34" charset="0"/>
              </a:rPr>
              <a:t>in Component Standards</a:t>
            </a:r>
            <a:br>
              <a:rPr lang="en-US" sz="2400" dirty="0">
                <a:latin typeface="Verdana" pitchFamily="34" charset="0"/>
                <a:ea typeface="Verdana" pitchFamily="34" charset="0"/>
                <a:cs typeface="Verdana" pitchFamily="34" charset="0"/>
              </a:rPr>
            </a:br>
            <a:r>
              <a:rPr lang="en-US" sz="2400" dirty="0">
                <a:latin typeface="Verdana" pitchFamily="34" charset="0"/>
                <a:ea typeface="Verdana" pitchFamily="34" charset="0"/>
                <a:cs typeface="Verdana" pitchFamily="34" charset="0"/>
              </a:rPr>
              <a:t>using IAQG </a:t>
            </a:r>
            <a:r>
              <a:rPr lang="en-US" sz="2400" dirty="0" smtClean="0">
                <a:latin typeface="Verdana" pitchFamily="34" charset="0"/>
                <a:ea typeface="Verdana" pitchFamily="34" charset="0"/>
                <a:cs typeface="Verdana" pitchFamily="34" charset="0"/>
              </a:rPr>
              <a:t>9138:</a:t>
            </a:r>
            <a:br>
              <a:rPr lang="en-US" sz="2400" dirty="0" smtClean="0">
                <a:latin typeface="Verdana" pitchFamily="34" charset="0"/>
                <a:ea typeface="Verdana" pitchFamily="34" charset="0"/>
                <a:cs typeface="Verdana" pitchFamily="34" charset="0"/>
              </a:rPr>
            </a:br>
            <a:r>
              <a:rPr lang="en-US" sz="2400" dirty="0" smtClean="0">
                <a:latin typeface="Verdana" pitchFamily="34" charset="0"/>
                <a:ea typeface="Verdana" pitchFamily="34" charset="0"/>
                <a:cs typeface="Verdana" pitchFamily="34" charset="0"/>
              </a:rPr>
              <a:t>The Brief Explanation</a:t>
            </a:r>
            <a:endParaRPr lang="en-US" sz="4800" dirty="0"/>
          </a:p>
        </p:txBody>
      </p:sp>
      <p:sp>
        <p:nvSpPr>
          <p:cNvPr id="6" name="Text Placeholder 13"/>
          <p:cNvSpPr>
            <a:spLocks noGrp="1"/>
          </p:cNvSpPr>
          <p:nvPr>
            <p:ph type="body" sz="quarter" idx="10"/>
          </p:nvPr>
        </p:nvSpPr>
        <p:spPr/>
        <p:txBody>
          <a:bodyPr/>
          <a:lstStyle/>
          <a:p>
            <a:r>
              <a:rPr lang="en-US" dirty="0" smtClean="0"/>
              <a:t>Rev. New</a:t>
            </a:r>
            <a:endParaRPr lang="en-US" dirty="0"/>
          </a:p>
          <a:p>
            <a:r>
              <a:rPr lang="en-US" dirty="0" smtClean="0"/>
              <a:t>19 September 2018</a:t>
            </a:r>
            <a:endParaRPr lang="en-US" dirty="0"/>
          </a:p>
          <a:p>
            <a:r>
              <a:rPr lang="en-US" dirty="0">
                <a:hlinkClick r:id="rId3"/>
              </a:rPr>
              <a:t>www.iaqg.org/scmh</a:t>
            </a:r>
            <a:r>
              <a:rPr lang="en-US" dirty="0"/>
              <a:t> Section </a:t>
            </a:r>
            <a:r>
              <a:rPr lang="en-US" dirty="0" smtClean="0"/>
              <a:t>3.7.8 &amp; Appendix 8</a:t>
            </a:r>
            <a:endParaRPr lang="en-US" dirty="0"/>
          </a:p>
          <a:p>
            <a:endParaRPr lang="en-US" dirty="0"/>
          </a:p>
        </p:txBody>
      </p:sp>
    </p:spTree>
    <p:extLst>
      <p:ext uri="{BB962C8B-B14F-4D97-AF65-F5344CB8AC3E}">
        <p14:creationId xmlns:p14="http://schemas.microsoft.com/office/powerpoint/2010/main" val="1968921018"/>
      </p:ext>
    </p:extLst>
  </p:cSld>
  <p:clrMapOvr>
    <a:masterClrMapping/>
  </p:clrMapOvr>
  <p:transition>
    <p:fade/>
  </p:transition>
  <p:timing>
    <p:tnLst>
      <p:par>
        <p:cTn id="1" dur="indefinite" restart="never" nodeType="tmRoot"/>
      </p:par>
    </p:tnLst>
  </p:timing>
  <p:extLst mod="1"/>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Other </a:t>
            </a:r>
            <a:r>
              <a:rPr lang="en-US" b="1" dirty="0" smtClean="0"/>
              <a:t>Reasons to </a:t>
            </a:r>
            <a:r>
              <a:rPr lang="en-US" b="1" dirty="0"/>
              <a:t>Refer to 9138</a:t>
            </a:r>
            <a:br>
              <a:rPr lang="en-US" b="1" dirty="0"/>
            </a:br>
            <a:endParaRPr lang="en-US" b="1" dirty="0"/>
          </a:p>
        </p:txBody>
      </p:sp>
      <p:sp>
        <p:nvSpPr>
          <p:cNvPr id="3" name="Content Placeholder 2"/>
          <p:cNvSpPr>
            <a:spLocks noGrp="1"/>
          </p:cNvSpPr>
          <p:nvPr>
            <p:ph idx="1"/>
          </p:nvPr>
        </p:nvSpPr>
        <p:spPr>
          <a:xfrm>
            <a:off x="731520" y="742950"/>
            <a:ext cx="7888754" cy="3661382"/>
          </a:xfrm>
        </p:spPr>
        <p:txBody>
          <a:bodyPr>
            <a:noAutofit/>
          </a:bodyPr>
          <a:lstStyle/>
          <a:p>
            <a:pPr>
              <a:spcBef>
                <a:spcPts val="0"/>
              </a:spcBef>
            </a:pPr>
            <a:r>
              <a:rPr lang="en-US" sz="2000" dirty="0" smtClean="0"/>
              <a:t>Measurement Risk controls</a:t>
            </a:r>
          </a:p>
          <a:p>
            <a:pPr>
              <a:spcBef>
                <a:spcPts val="600"/>
              </a:spcBef>
            </a:pPr>
            <a:r>
              <a:rPr lang="en-US" sz="2000" dirty="0" smtClean="0"/>
              <a:t>Randomization support (representative samples)</a:t>
            </a:r>
          </a:p>
          <a:p>
            <a:pPr>
              <a:spcBef>
                <a:spcPts val="600"/>
              </a:spcBef>
            </a:pPr>
            <a:r>
              <a:rPr lang="en-US" sz="2000" dirty="0" smtClean="0"/>
              <a:t>Retrievability requirements</a:t>
            </a:r>
          </a:p>
          <a:p>
            <a:pPr>
              <a:spcBef>
                <a:spcPts val="600"/>
              </a:spcBef>
            </a:pPr>
            <a:r>
              <a:rPr lang="en-US" sz="2000" dirty="0" smtClean="0"/>
              <a:t>“c=0” for certain regulatory or contractual authorities</a:t>
            </a:r>
          </a:p>
          <a:p>
            <a:pPr>
              <a:spcBef>
                <a:spcPts val="600"/>
              </a:spcBef>
            </a:pPr>
            <a:r>
              <a:rPr lang="en-US" sz="2000" dirty="0" smtClean="0"/>
              <a:t>Traceable method to “ensure conformance”</a:t>
            </a:r>
          </a:p>
          <a:p>
            <a:pPr>
              <a:spcBef>
                <a:spcPts val="600"/>
              </a:spcBef>
            </a:pPr>
            <a:r>
              <a:rPr lang="en-US" sz="2000" dirty="0" smtClean="0"/>
              <a:t>Flexibility of handling diverse manufacturing processes</a:t>
            </a:r>
          </a:p>
          <a:p>
            <a:pPr lvl="1">
              <a:spcBef>
                <a:spcPts val="0"/>
              </a:spcBef>
            </a:pPr>
            <a:r>
              <a:rPr lang="en-US" sz="1600" dirty="0" smtClean="0"/>
              <a:t>Individual lot</a:t>
            </a:r>
          </a:p>
          <a:p>
            <a:pPr lvl="2">
              <a:lnSpc>
                <a:spcPts val="1500"/>
              </a:lnSpc>
              <a:spcBef>
                <a:spcPts val="0"/>
              </a:spcBef>
            </a:pPr>
            <a:r>
              <a:rPr lang="en-US" sz="1400" dirty="0" smtClean="0"/>
              <a:t>Five different rectification policies, see SCMH 3.7.4 for sample sizes</a:t>
            </a:r>
          </a:p>
          <a:p>
            <a:pPr lvl="1">
              <a:spcBef>
                <a:spcPts val="300"/>
              </a:spcBef>
            </a:pPr>
            <a:r>
              <a:rPr lang="en-US" sz="1600" dirty="0" smtClean="0"/>
              <a:t>Series of smaller lots </a:t>
            </a:r>
          </a:p>
          <a:p>
            <a:pPr lvl="2">
              <a:lnSpc>
                <a:spcPts val="1500"/>
              </a:lnSpc>
              <a:spcBef>
                <a:spcPts val="0"/>
              </a:spcBef>
            </a:pPr>
            <a:r>
              <a:rPr lang="en-US" sz="1400" dirty="0" smtClean="0"/>
              <a:t>With and without switching rules</a:t>
            </a:r>
          </a:p>
          <a:p>
            <a:pPr lvl="1">
              <a:spcBef>
                <a:spcPts val="300"/>
              </a:spcBef>
            </a:pPr>
            <a:r>
              <a:rPr lang="en-US" sz="1600" dirty="0" smtClean="0"/>
              <a:t>One unit at a time</a:t>
            </a:r>
          </a:p>
          <a:p>
            <a:pPr lvl="2">
              <a:lnSpc>
                <a:spcPts val="1500"/>
              </a:lnSpc>
              <a:spcBef>
                <a:spcPts val="0"/>
              </a:spcBef>
            </a:pPr>
            <a:r>
              <a:rPr lang="en-US" sz="1400" dirty="0" smtClean="0"/>
              <a:t>Five strategies for qualifying for fractional inspection, see SCMH 3.7.6</a:t>
            </a:r>
          </a:p>
          <a:p>
            <a:pPr lvl="1">
              <a:spcBef>
                <a:spcPts val="300"/>
              </a:spcBef>
            </a:pPr>
            <a:r>
              <a:rPr lang="en-US" sz="1600" dirty="0" smtClean="0"/>
              <a:t>SPC and more advanced methods for product acceptance</a:t>
            </a:r>
            <a:endParaRPr lang="en-US" sz="1600" dirty="0"/>
          </a:p>
        </p:txBody>
      </p:sp>
      <p:sp>
        <p:nvSpPr>
          <p:cNvPr id="6" name="Slide Number Placeholder 5"/>
          <p:cNvSpPr>
            <a:spLocks noGrp="1"/>
          </p:cNvSpPr>
          <p:nvPr>
            <p:ph type="sldNum" sz="quarter" idx="12"/>
          </p:nvPr>
        </p:nvSpPr>
        <p:spPr/>
        <p:txBody>
          <a:bodyPr/>
          <a:lstStyle/>
          <a:p>
            <a:fld id="{CF6D0D21-A555-4F84-ABD7-E38F6D57091E}" type="slidenum">
              <a:rPr lang="en-US" smtClean="0"/>
              <a:pPr/>
              <a:t>10</a:t>
            </a:fld>
            <a:endParaRPr lang="en-US" dirty="0"/>
          </a:p>
        </p:txBody>
      </p:sp>
    </p:spTree>
    <p:extLst>
      <p:ext uri="{BB962C8B-B14F-4D97-AF65-F5344CB8AC3E}">
        <p14:creationId xmlns:p14="http://schemas.microsoft.com/office/powerpoint/2010/main" val="421760857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b="1" dirty="0" smtClean="0"/>
              <a:t>To transition a standard to using 9138 </a:t>
            </a:r>
            <a:endParaRPr lang="en-US" b="1" dirty="0"/>
          </a:p>
        </p:txBody>
      </p:sp>
      <p:sp>
        <p:nvSpPr>
          <p:cNvPr id="3" name="Content Placeholder 2"/>
          <p:cNvSpPr>
            <a:spLocks noGrp="1"/>
          </p:cNvSpPr>
          <p:nvPr>
            <p:ph idx="1"/>
          </p:nvPr>
        </p:nvSpPr>
        <p:spPr>
          <a:xfrm>
            <a:off x="731520" y="914400"/>
            <a:ext cx="7680960" cy="3661382"/>
          </a:xfrm>
        </p:spPr>
        <p:txBody>
          <a:bodyPr>
            <a:noAutofit/>
          </a:bodyPr>
          <a:lstStyle/>
          <a:p>
            <a:pPr marL="0" indent="0">
              <a:lnSpc>
                <a:spcPts val="1700"/>
              </a:lnSpc>
              <a:buNone/>
            </a:pPr>
            <a:r>
              <a:rPr lang="en-GB" sz="1600" dirty="0" smtClean="0"/>
              <a:t>The subject Technical Specification needs to be modified, changing the AQL based sampling to IRR based sampling and referencing 9138.</a:t>
            </a:r>
          </a:p>
          <a:p>
            <a:pPr marL="0" indent="0">
              <a:lnSpc>
                <a:spcPts val="1700"/>
              </a:lnSpc>
              <a:spcBef>
                <a:spcPts val="1200"/>
              </a:spcBef>
              <a:buNone/>
            </a:pPr>
            <a:r>
              <a:rPr lang="en-GB" sz="1600" dirty="0" smtClean="0"/>
              <a:t>Use the preceding pages to find the IRR number that relates to the AQL number currently specified. Verify that this level of protection meets the intent of the standard committee.</a:t>
            </a:r>
          </a:p>
          <a:p>
            <a:pPr>
              <a:lnSpc>
                <a:spcPts val="1600"/>
              </a:lnSpc>
              <a:spcBef>
                <a:spcPts val="500"/>
              </a:spcBef>
            </a:pPr>
            <a:r>
              <a:rPr lang="en-GB" sz="1500" dirty="0" smtClean="0"/>
              <a:t>If desired, the spec can put in a table of sample sizes for the appropriate IRR number.  Choose an appropriate rectification policy or sampling method and go to the matching SCMH table.</a:t>
            </a:r>
          </a:p>
          <a:p>
            <a:pPr>
              <a:lnSpc>
                <a:spcPts val="1600"/>
              </a:lnSpc>
              <a:spcBef>
                <a:spcPts val="500"/>
              </a:spcBef>
            </a:pPr>
            <a:r>
              <a:rPr lang="en-GB" sz="1500" dirty="0" smtClean="0"/>
              <a:t>Consider the wording above any such table so that process controls and other methods may be used in place of lot </a:t>
            </a:r>
            <a:r>
              <a:rPr lang="en-GB" sz="1500" dirty="0"/>
              <a:t>sampling when </a:t>
            </a:r>
            <a:r>
              <a:rPr lang="en-GB" sz="1500" dirty="0" smtClean="0"/>
              <a:t>appropriate to provide the same level of protection.</a:t>
            </a:r>
          </a:p>
          <a:p>
            <a:pPr marL="0" indent="0">
              <a:lnSpc>
                <a:spcPts val="1700"/>
              </a:lnSpc>
              <a:spcBef>
                <a:spcPts val="1200"/>
              </a:spcBef>
              <a:buNone/>
            </a:pPr>
            <a:r>
              <a:rPr lang="en-GB" sz="1600" dirty="0" smtClean="0"/>
              <a:t>Accompany this with a statement that no known non-conformances will be accepted and that the statistical product acceptance shall be in accordance with 9138.</a:t>
            </a:r>
          </a:p>
          <a:p>
            <a:pPr marL="0" indent="0">
              <a:lnSpc>
                <a:spcPts val="1700"/>
              </a:lnSpc>
              <a:spcBef>
                <a:spcPts val="1200"/>
              </a:spcBef>
              <a:buNone/>
            </a:pPr>
            <a:r>
              <a:rPr lang="en-GB" sz="1600" dirty="0" smtClean="0"/>
              <a:t>It is suggested that these changes are made at the next planned revision of the technical specification.  Implementation should be due one calendar year after the standard revision.</a:t>
            </a:r>
          </a:p>
          <a:p>
            <a:pPr marL="0" indent="0">
              <a:lnSpc>
                <a:spcPts val="1700"/>
              </a:lnSpc>
              <a:spcBef>
                <a:spcPts val="1200"/>
              </a:spcBef>
              <a:buNone/>
            </a:pPr>
            <a:r>
              <a:rPr lang="en-US" sz="1600" dirty="0" smtClean="0"/>
              <a:t>Further help is available from the 9138 team through the SCMH.</a:t>
            </a:r>
            <a:endParaRPr lang="en-US" sz="1600" dirty="0"/>
          </a:p>
        </p:txBody>
      </p:sp>
      <p:sp>
        <p:nvSpPr>
          <p:cNvPr id="5" name="Slide Number Placeholder 4"/>
          <p:cNvSpPr>
            <a:spLocks noGrp="1"/>
          </p:cNvSpPr>
          <p:nvPr>
            <p:ph type="sldNum" sz="quarter" idx="12"/>
          </p:nvPr>
        </p:nvSpPr>
        <p:spPr/>
        <p:txBody>
          <a:bodyPr/>
          <a:lstStyle/>
          <a:p>
            <a:fld id="{CF6D0D21-A555-4F84-ABD7-E38F6D57091E}" type="slidenum">
              <a:rPr lang="en-US" smtClean="0"/>
              <a:pPr/>
              <a:t>11</a:t>
            </a:fld>
            <a:endParaRPr lang="en-US" dirty="0"/>
          </a:p>
        </p:txBody>
      </p:sp>
    </p:spTree>
    <p:extLst>
      <p:ext uri="{BB962C8B-B14F-4D97-AF65-F5344CB8AC3E}">
        <p14:creationId xmlns:p14="http://schemas.microsoft.com/office/powerpoint/2010/main" val="3360752378"/>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Conclusion</a:t>
            </a:r>
            <a:endParaRPr lang="en-US" b="1" dirty="0"/>
          </a:p>
        </p:txBody>
      </p:sp>
      <p:sp>
        <p:nvSpPr>
          <p:cNvPr id="3" name="Content Placeholder 2"/>
          <p:cNvSpPr>
            <a:spLocks noGrp="1"/>
          </p:cNvSpPr>
          <p:nvPr>
            <p:ph idx="1"/>
          </p:nvPr>
        </p:nvSpPr>
        <p:spPr>
          <a:xfrm>
            <a:off x="731520" y="822960"/>
            <a:ext cx="7888754" cy="3661382"/>
          </a:xfrm>
        </p:spPr>
        <p:txBody>
          <a:bodyPr/>
          <a:lstStyle/>
          <a:p>
            <a:pPr>
              <a:lnSpc>
                <a:spcPts val="3000"/>
              </a:lnSpc>
            </a:pPr>
            <a:r>
              <a:rPr lang="en-US" sz="2400" dirty="0" smtClean="0"/>
              <a:t>IAQG 9138 provides an industry standard way to demonstrate compliance with requirements “</a:t>
            </a:r>
            <a:r>
              <a:rPr lang="en-US" sz="2400" dirty="0"/>
              <a:t>to </a:t>
            </a:r>
            <a:r>
              <a:rPr lang="en-US" sz="2400" dirty="0">
                <a:solidFill>
                  <a:srgbClr val="FF0000"/>
                </a:solidFill>
              </a:rPr>
              <a:t>ensure</a:t>
            </a:r>
            <a:r>
              <a:rPr lang="en-US" sz="2400" dirty="0"/>
              <a:t> </a:t>
            </a:r>
            <a:r>
              <a:rPr lang="en-US" sz="2400" dirty="0">
                <a:solidFill>
                  <a:srgbClr val="FF0000"/>
                </a:solidFill>
              </a:rPr>
              <a:t>that</a:t>
            </a:r>
            <a:r>
              <a:rPr lang="en-US" sz="2400" dirty="0"/>
              <a:t> </a:t>
            </a:r>
            <a:r>
              <a:rPr lang="en-US" sz="2400" dirty="0">
                <a:solidFill>
                  <a:srgbClr val="FF0000"/>
                </a:solidFill>
              </a:rPr>
              <a:t>each </a:t>
            </a:r>
            <a:r>
              <a:rPr lang="en-US" sz="2400" dirty="0">
                <a:solidFill>
                  <a:schemeClr val="tx1"/>
                </a:solidFill>
              </a:rPr>
              <a:t>[unit] </a:t>
            </a:r>
            <a:r>
              <a:rPr lang="en-US" sz="2400" dirty="0">
                <a:solidFill>
                  <a:srgbClr val="FF0000"/>
                </a:solidFill>
              </a:rPr>
              <a:t>conforms</a:t>
            </a:r>
            <a:r>
              <a:rPr lang="en-US" sz="2400" dirty="0" smtClean="0"/>
              <a:t>”</a:t>
            </a:r>
          </a:p>
          <a:p>
            <a:pPr>
              <a:lnSpc>
                <a:spcPts val="3000"/>
              </a:lnSpc>
              <a:spcBef>
                <a:spcPts val="1500"/>
              </a:spcBef>
            </a:pPr>
            <a:r>
              <a:rPr lang="en-US" sz="2400" dirty="0" smtClean="0"/>
              <a:t>Many new tools and training resources on the IAQG website </a:t>
            </a:r>
            <a:r>
              <a:rPr lang="en-US" sz="2400" dirty="0"/>
              <a:t>( </a:t>
            </a:r>
            <a:r>
              <a:rPr lang="en-US" sz="2400" dirty="0" smtClean="0">
                <a:hlinkClick r:id="rId3"/>
              </a:rPr>
              <a:t>www.iaqg.org/scmh</a:t>
            </a:r>
            <a:r>
              <a:rPr lang="en-US" sz="2400" dirty="0" smtClean="0"/>
              <a:t> ) will help OEM factories, and suppliers without OEM statistical resources</a:t>
            </a:r>
          </a:p>
          <a:p>
            <a:pPr>
              <a:lnSpc>
                <a:spcPts val="3000"/>
              </a:lnSpc>
              <a:spcBef>
                <a:spcPts val="1500"/>
              </a:spcBef>
            </a:pPr>
            <a:r>
              <a:rPr lang="en-US" sz="2400" dirty="0" smtClean="0"/>
              <a:t>Internal OEM factories and selected suppliers can also use OEM-developed tools to satisfy 9138 requirements even more efficiently</a:t>
            </a:r>
          </a:p>
        </p:txBody>
      </p:sp>
      <p:sp>
        <p:nvSpPr>
          <p:cNvPr id="4" name="Slide Number Placeholder 3"/>
          <p:cNvSpPr>
            <a:spLocks noGrp="1"/>
          </p:cNvSpPr>
          <p:nvPr>
            <p:ph type="sldNum" sz="quarter" idx="12"/>
          </p:nvPr>
        </p:nvSpPr>
        <p:spPr/>
        <p:txBody>
          <a:bodyPr/>
          <a:lstStyle/>
          <a:p>
            <a:fld id="{CF6D0D21-A555-4F84-ABD7-E38F6D57091E}" type="slidenum">
              <a:rPr lang="en-US" smtClean="0"/>
              <a:pPr/>
              <a:t>12</a:t>
            </a:fld>
            <a:endParaRPr lang="en-US" dirty="0"/>
          </a:p>
        </p:txBody>
      </p:sp>
    </p:spTree>
    <p:extLst>
      <p:ext uri="{BB962C8B-B14F-4D97-AF65-F5344CB8AC3E}">
        <p14:creationId xmlns:p14="http://schemas.microsoft.com/office/powerpoint/2010/main" val="2916998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t>Contact:  </a:t>
            </a:r>
            <a:r>
              <a:rPr lang="en-US" dirty="0" err="1" smtClean="0"/>
              <a:t>scmh</a:t>
            </a:r>
            <a:r>
              <a:rPr lang="en-US" dirty="0" smtClean="0"/>
              <a:t> Support Manager</a:t>
            </a:r>
            <a:br>
              <a:rPr lang="en-US" dirty="0" smtClean="0"/>
            </a:br>
            <a:r>
              <a:rPr lang="en-US" dirty="0" smtClean="0"/>
              <a:t>or </a:t>
            </a:r>
            <a:r>
              <a:rPr lang="en-US" dirty="0" err="1" smtClean="0"/>
              <a:t>iaqg</a:t>
            </a:r>
            <a:r>
              <a:rPr lang="en-US" dirty="0" smtClean="0"/>
              <a:t> 9138 team</a:t>
            </a:r>
            <a:br>
              <a:rPr lang="en-US" dirty="0" smtClean="0"/>
            </a:br>
            <a:r>
              <a:rPr lang="en-US" sz="2400" dirty="0" smtClean="0"/>
              <a:t>(</a:t>
            </a:r>
            <a:r>
              <a:rPr lang="en-US" sz="2400" i="1" dirty="0" err="1" smtClean="0"/>
              <a:t>www.iaqg.org</a:t>
            </a:r>
            <a:r>
              <a:rPr lang="en-US" sz="2400" i="1" dirty="0" smtClean="0"/>
              <a:t>/</a:t>
            </a:r>
            <a:r>
              <a:rPr lang="en-US" sz="2400" i="1" dirty="0" err="1" smtClean="0"/>
              <a:t>scmh</a:t>
            </a:r>
            <a:r>
              <a:rPr lang="en-US" sz="2400" dirty="0" smtClean="0"/>
              <a:t>)</a:t>
            </a:r>
            <a:endParaRPr lang="en-US" sz="2400" dirty="0"/>
          </a:p>
        </p:txBody>
      </p:sp>
      <p:sp>
        <p:nvSpPr>
          <p:cNvPr id="7" name="Title 1"/>
          <p:cNvSpPr txBox="1">
            <a:spLocks/>
          </p:cNvSpPr>
          <p:nvPr/>
        </p:nvSpPr>
        <p:spPr>
          <a:xfrm>
            <a:off x="990600" y="133350"/>
            <a:ext cx="6859786" cy="1562100"/>
          </a:xfrm>
          <a:prstGeom prst="rect">
            <a:avLst/>
          </a:prstGeom>
        </p:spPr>
        <p:txBody>
          <a:bodyPr lIns="68589" tIns="34295" rIns="68589" bIns="34295" anchor="b" anchorCtr="1">
            <a:noAutofit/>
          </a:bodyPr>
          <a:lstStyle>
            <a:lvl1pPr algn="ctr" defTabSz="342946" rtl="0" eaLnBrk="1" latinLnBrk="0" hangingPunct="1">
              <a:spcBef>
                <a:spcPct val="0"/>
              </a:spcBef>
              <a:buNone/>
              <a:defRPr sz="2800" kern="1200" cap="all">
                <a:solidFill>
                  <a:schemeClr val="tx1"/>
                </a:solidFill>
                <a:latin typeface="+mj-lt"/>
                <a:ea typeface="+mj-ea"/>
                <a:cs typeface="+mj-cs"/>
              </a:defRPr>
            </a:lvl1pPr>
          </a:lstStyle>
          <a:p>
            <a:pPr>
              <a:lnSpc>
                <a:spcPct val="110000"/>
              </a:lnSpc>
            </a:pPr>
            <a:r>
              <a:rPr lang="en-US" sz="2000" dirty="0" smtClean="0">
                <a:latin typeface="Verdana" pitchFamily="34" charset="0"/>
                <a:ea typeface="Verdana" pitchFamily="34" charset="0"/>
                <a:cs typeface="Verdana" pitchFamily="34" charset="0"/>
              </a:rPr>
              <a:t>Statistical Product Acceptance</a:t>
            </a:r>
            <a:br>
              <a:rPr lang="en-US" sz="2000" dirty="0" smtClean="0">
                <a:latin typeface="Verdana" pitchFamily="34" charset="0"/>
                <a:ea typeface="Verdana" pitchFamily="34" charset="0"/>
                <a:cs typeface="Verdana" pitchFamily="34" charset="0"/>
              </a:rPr>
            </a:br>
            <a:r>
              <a:rPr lang="en-US" sz="2000" dirty="0" smtClean="0">
                <a:latin typeface="Verdana" pitchFamily="34" charset="0"/>
                <a:ea typeface="Verdana" pitchFamily="34" charset="0"/>
                <a:cs typeface="Verdana" pitchFamily="34" charset="0"/>
              </a:rPr>
              <a:t>in Component Standards</a:t>
            </a:r>
            <a:br>
              <a:rPr lang="en-US" sz="2000" dirty="0" smtClean="0">
                <a:latin typeface="Verdana" pitchFamily="34" charset="0"/>
                <a:ea typeface="Verdana" pitchFamily="34" charset="0"/>
                <a:cs typeface="Verdana" pitchFamily="34" charset="0"/>
              </a:rPr>
            </a:br>
            <a:r>
              <a:rPr lang="en-US" sz="2000" dirty="0" smtClean="0">
                <a:latin typeface="Verdana" pitchFamily="34" charset="0"/>
                <a:ea typeface="Verdana" pitchFamily="34" charset="0"/>
                <a:cs typeface="Verdana" pitchFamily="34" charset="0"/>
              </a:rPr>
              <a:t>using IAQG 9138:</a:t>
            </a:r>
            <a:br>
              <a:rPr lang="en-US" sz="2000" dirty="0" smtClean="0">
                <a:latin typeface="Verdana" pitchFamily="34" charset="0"/>
                <a:ea typeface="Verdana" pitchFamily="34" charset="0"/>
                <a:cs typeface="Verdana" pitchFamily="34" charset="0"/>
              </a:rPr>
            </a:br>
            <a:r>
              <a:rPr lang="en-US" sz="2000" dirty="0" smtClean="0">
                <a:latin typeface="Verdana" pitchFamily="34" charset="0"/>
                <a:ea typeface="Verdana" pitchFamily="34" charset="0"/>
                <a:cs typeface="Verdana" pitchFamily="34" charset="0"/>
              </a:rPr>
              <a:t>The Brief Explanation</a:t>
            </a:r>
            <a:endParaRPr lang="en-US" sz="2000" dirty="0"/>
          </a:p>
        </p:txBody>
      </p:sp>
    </p:spTree>
    <p:extLst>
      <p:ext uri="{BB962C8B-B14F-4D97-AF65-F5344CB8AC3E}">
        <p14:creationId xmlns:p14="http://schemas.microsoft.com/office/powerpoint/2010/main" val="2835908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p>
            <a:r>
              <a:rPr lang="en-US" sz="3200" b="1" dirty="0" smtClean="0">
                <a:solidFill>
                  <a:srgbClr val="0000CC"/>
                </a:solidFill>
              </a:rPr>
              <a:t>Overview</a:t>
            </a:r>
            <a:endParaRPr lang="en-US" b="1" dirty="0">
              <a:solidFill>
                <a:srgbClr val="0000CC"/>
              </a:solidFill>
            </a:endParaRPr>
          </a:p>
        </p:txBody>
      </p:sp>
      <p:sp>
        <p:nvSpPr>
          <p:cNvPr id="3" name="Content Placeholder 2"/>
          <p:cNvSpPr>
            <a:spLocks noGrp="1"/>
          </p:cNvSpPr>
          <p:nvPr>
            <p:ph idx="1"/>
          </p:nvPr>
        </p:nvSpPr>
        <p:spPr/>
        <p:txBody>
          <a:bodyPr>
            <a:noAutofit/>
          </a:bodyPr>
          <a:lstStyle/>
          <a:p>
            <a:pPr marL="0" indent="0">
              <a:buNone/>
            </a:pPr>
            <a:r>
              <a:rPr lang="en-US" sz="1800" dirty="0" smtClean="0"/>
              <a:t>Many legacy standards (such as for fasteners or electronic / hydraulic components) have required the use of specified AQL sampling levels for quality, with implicit or explicit reference to MIL-STD-105, ANSI/ASQ Z1.4, or ISO2859-1, or equivalent.</a:t>
            </a:r>
          </a:p>
          <a:p>
            <a:pPr marL="0" indent="0">
              <a:spcBef>
                <a:spcPts val="1800"/>
              </a:spcBef>
              <a:buNone/>
            </a:pPr>
            <a:r>
              <a:rPr lang="en-US" sz="1800" dirty="0" smtClean="0"/>
              <a:t>The </a:t>
            </a:r>
            <a:r>
              <a:rPr lang="en-US" sz="1800" dirty="0"/>
              <a:t>original mathematical definition of the AQL measured producer protection rather than consumer protection.</a:t>
            </a:r>
          </a:p>
          <a:p>
            <a:pPr marL="0" indent="0">
              <a:spcBef>
                <a:spcPts val="1800"/>
              </a:spcBef>
              <a:buNone/>
            </a:pPr>
            <a:r>
              <a:rPr lang="en-US" sz="1800" dirty="0" smtClean="0"/>
              <a:t>The US military had invented the AQL concept in the 1940’s, but in the 1990’s they removed that requirement from all their standards and recommended against its further usage.</a:t>
            </a:r>
          </a:p>
          <a:p>
            <a:pPr marL="0" indent="0">
              <a:spcBef>
                <a:spcPts val="1800"/>
              </a:spcBef>
              <a:buNone/>
            </a:pPr>
            <a:r>
              <a:rPr lang="en-US" sz="1800" dirty="0" smtClean="0"/>
              <a:t>The ANSI and ISO organizations subsequently redefined the acronym in an attempt to change the interpretation of the metric, but the tables and mathematics remained unchanged.</a:t>
            </a:r>
            <a:endParaRPr lang="en-US" sz="1800" dirty="0"/>
          </a:p>
        </p:txBody>
      </p:sp>
      <p:sp>
        <p:nvSpPr>
          <p:cNvPr id="5" name="Slide Number Placeholder 4"/>
          <p:cNvSpPr>
            <a:spLocks noGrp="1"/>
          </p:cNvSpPr>
          <p:nvPr>
            <p:ph type="sldNum" sz="quarter" idx="12"/>
          </p:nvPr>
        </p:nvSpPr>
        <p:spPr/>
        <p:txBody>
          <a:bodyPr/>
          <a:lstStyle/>
          <a:p>
            <a:fld id="{CF6D0D21-A555-4F84-ABD7-E38F6D57091E}" type="slidenum">
              <a:rPr lang="en-US" smtClean="0"/>
              <a:pPr/>
              <a:t>2</a:t>
            </a:fld>
            <a:endParaRPr lang="en-US" dirty="0"/>
          </a:p>
        </p:txBody>
      </p:sp>
    </p:spTree>
    <p:extLst>
      <p:ext uri="{BB962C8B-B14F-4D97-AF65-F5344CB8AC3E}">
        <p14:creationId xmlns:p14="http://schemas.microsoft.com/office/powerpoint/2010/main" val="725403707"/>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chor="ctr" anchorCtr="0">
            <a:noAutofit/>
          </a:bodyPr>
          <a:lstStyle/>
          <a:p>
            <a:r>
              <a:rPr lang="en-US" b="1" dirty="0" smtClean="0"/>
              <a:t>A step forward from the IAQG</a:t>
            </a:r>
            <a:endParaRPr lang="en-US" b="1" dirty="0"/>
          </a:p>
        </p:txBody>
      </p:sp>
      <p:sp>
        <p:nvSpPr>
          <p:cNvPr id="3" name="Content Placeholder 2"/>
          <p:cNvSpPr>
            <a:spLocks noGrp="1"/>
          </p:cNvSpPr>
          <p:nvPr>
            <p:ph idx="1"/>
          </p:nvPr>
        </p:nvSpPr>
        <p:spPr/>
        <p:txBody>
          <a:bodyPr>
            <a:normAutofit fontScale="92500" lnSpcReduction="20000"/>
          </a:bodyPr>
          <a:lstStyle/>
          <a:p>
            <a:r>
              <a:rPr lang="en-US" sz="2000" dirty="0" smtClean="0"/>
              <a:t>The International Aerospace Quality Group (IAQG) was formed in the late 1990’s to create a common quality management system for the global aerospace community.</a:t>
            </a:r>
          </a:p>
          <a:p>
            <a:pPr>
              <a:spcBef>
                <a:spcPts val="1800"/>
              </a:spcBef>
            </a:pPr>
            <a:r>
              <a:rPr lang="en-US" sz="2000" dirty="0" smtClean="0"/>
              <a:t>In 2001 the IAQG started the project to develop a new statistical product acceptance standard.</a:t>
            </a:r>
          </a:p>
          <a:p>
            <a:pPr lvl="1">
              <a:spcBef>
                <a:spcPts val="600"/>
              </a:spcBef>
            </a:pPr>
            <a:r>
              <a:rPr lang="en-US" dirty="0" smtClean="0"/>
              <a:t>The IAQG sector for North and South America was assigned to develop the new standard, use it for several years to make sure it worked, then bring it back to the rest of the IAQG for global implementation.</a:t>
            </a:r>
          </a:p>
          <a:p>
            <a:pPr>
              <a:spcBef>
                <a:spcPts val="1800"/>
              </a:spcBef>
            </a:pPr>
            <a:r>
              <a:rPr lang="en-US" sz="2000" dirty="0" smtClean="0"/>
              <a:t>The release of IAQG 9138 </a:t>
            </a:r>
            <a:r>
              <a:rPr lang="en-US" sz="2000" dirty="0"/>
              <a:t>this year </a:t>
            </a:r>
            <a:r>
              <a:rPr lang="en-US" sz="2000" dirty="0" smtClean="0"/>
              <a:t>(2018) completes that project.</a:t>
            </a:r>
          </a:p>
          <a:p>
            <a:pPr>
              <a:spcBef>
                <a:spcPts val="1800"/>
              </a:spcBef>
            </a:pPr>
            <a:r>
              <a:rPr lang="en-US" sz="2000" dirty="0" smtClean="0"/>
              <a:t>There is now a consumer protection - based alternative to the AQL-based legacy systems…</a:t>
            </a:r>
            <a:endParaRPr lang="en-US" sz="2000" dirty="0"/>
          </a:p>
        </p:txBody>
      </p:sp>
      <p:sp>
        <p:nvSpPr>
          <p:cNvPr id="4" name="Slide Number Placeholder 3"/>
          <p:cNvSpPr>
            <a:spLocks noGrp="1"/>
          </p:cNvSpPr>
          <p:nvPr>
            <p:ph type="sldNum" sz="quarter" idx="12"/>
          </p:nvPr>
        </p:nvSpPr>
        <p:spPr/>
        <p:txBody>
          <a:bodyPr/>
          <a:lstStyle/>
          <a:p>
            <a:fld id="{CF6D0D21-A555-4F84-ABD7-E38F6D57091E}" type="slidenum">
              <a:rPr lang="en-US" smtClean="0"/>
              <a:pPr/>
              <a:t>3</a:t>
            </a:fld>
            <a:endParaRPr lang="en-US" dirty="0"/>
          </a:p>
        </p:txBody>
      </p:sp>
    </p:spTree>
    <p:extLst>
      <p:ext uri="{BB962C8B-B14F-4D97-AF65-F5344CB8AC3E}">
        <p14:creationId xmlns:p14="http://schemas.microsoft.com/office/powerpoint/2010/main" val="25671816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FAA support</a:t>
            </a:r>
            <a:endParaRPr lang="en-US" dirty="0"/>
          </a:p>
        </p:txBody>
      </p:sp>
      <p:sp>
        <p:nvSpPr>
          <p:cNvPr id="8" name="Slide Number Placeholder 7"/>
          <p:cNvSpPr>
            <a:spLocks noGrp="1"/>
          </p:cNvSpPr>
          <p:nvPr>
            <p:ph type="sldNum" sz="quarter" idx="12"/>
          </p:nvPr>
        </p:nvSpPr>
        <p:spPr/>
        <p:txBody>
          <a:bodyPr/>
          <a:lstStyle/>
          <a:p>
            <a:fld id="{CF6D0D21-A555-4F84-ABD7-E38F6D57091E}" type="slidenum">
              <a:rPr lang="en-US" smtClean="0"/>
              <a:pPr/>
              <a:t>4</a:t>
            </a:fld>
            <a:endParaRPr lang="en-US" dirty="0"/>
          </a:p>
        </p:txBody>
      </p:sp>
      <p:sp>
        <p:nvSpPr>
          <p:cNvPr id="5" name="TextBox 4"/>
          <p:cNvSpPr txBox="1"/>
          <p:nvPr/>
        </p:nvSpPr>
        <p:spPr>
          <a:xfrm>
            <a:off x="4495800" y="2907090"/>
            <a:ext cx="3810000" cy="1815882"/>
          </a:xfrm>
          <a:prstGeom prst="rect">
            <a:avLst/>
          </a:prstGeom>
          <a:noFill/>
          <a:ln>
            <a:solidFill>
              <a:schemeClr val="tx1"/>
            </a:solidFill>
          </a:ln>
        </p:spPr>
        <p:txBody>
          <a:bodyPr wrap="square" rtlCol="0">
            <a:spAutoFit/>
          </a:bodyPr>
          <a:lstStyle/>
          <a:p>
            <a:r>
              <a:rPr lang="en-GB" sz="1600" dirty="0" smtClean="0"/>
              <a:t>“Finally we found full implementation of the safeguards designed for use of Statistical Process Control (SPC) adequate to allow its use for product acceptance purposes. This represents a departure from our previous stance on SPC for product acceptance, ……..”</a:t>
            </a:r>
            <a:endParaRPr lang="en-GB" sz="1600" dirty="0"/>
          </a:p>
        </p:txBody>
      </p:sp>
      <p:sp>
        <p:nvSpPr>
          <p:cNvPr id="11" name="TextBox 10"/>
          <p:cNvSpPr txBox="1"/>
          <p:nvPr/>
        </p:nvSpPr>
        <p:spPr>
          <a:xfrm>
            <a:off x="4038600" y="1078290"/>
            <a:ext cx="3886199" cy="1569660"/>
          </a:xfrm>
          <a:prstGeom prst="rect">
            <a:avLst/>
          </a:prstGeom>
          <a:noFill/>
          <a:ln>
            <a:solidFill>
              <a:schemeClr val="tx1"/>
            </a:solidFill>
          </a:ln>
        </p:spPr>
        <p:txBody>
          <a:bodyPr wrap="square" rtlCol="0">
            <a:spAutoFit/>
          </a:bodyPr>
          <a:lstStyle/>
          <a:p>
            <a:r>
              <a:rPr lang="en-GB" sz="1600" dirty="0" smtClean="0"/>
              <a:t>“We found the Initial Reliability requirement (IRR) to be a significant upgrade and replacement for the long-standing Acceptable Quality Level (AQL) values which we have been using since the 1940s.….hence we heartily support the switch to IRR.”</a:t>
            </a:r>
            <a:endParaRPr lang="en-GB" sz="1600" dirty="0"/>
          </a:p>
        </p:txBody>
      </p:sp>
      <p:graphicFrame>
        <p:nvGraphicFramePr>
          <p:cNvPr id="3" name="Object 2"/>
          <p:cNvGraphicFramePr>
            <a:graphicFrameLocks noChangeAspect="1"/>
          </p:cNvGraphicFramePr>
          <p:nvPr>
            <p:extLst>
              <p:ext uri="{D42A27DB-BD31-4B8C-83A1-F6EECF244321}">
                <p14:modId xmlns:p14="http://schemas.microsoft.com/office/powerpoint/2010/main" val="2275806152"/>
              </p:ext>
            </p:extLst>
          </p:nvPr>
        </p:nvGraphicFramePr>
        <p:xfrm>
          <a:off x="626466" y="782697"/>
          <a:ext cx="3031134" cy="3922653"/>
        </p:xfrm>
        <a:graphic>
          <a:graphicData uri="http://schemas.openxmlformats.org/presentationml/2006/ole">
            <mc:AlternateContent xmlns:mc="http://schemas.openxmlformats.org/markup-compatibility/2006">
              <mc:Choice xmlns:v="urn:schemas-microsoft-com:vml" Requires="v">
                <p:oleObj spid="_x0000_s1039" name="Acrobat Document" r:id="rId4" imgW="4663283" imgH="6034851" progId="Acrobat.Document.DC">
                  <p:embed/>
                </p:oleObj>
              </mc:Choice>
              <mc:Fallback>
                <p:oleObj name="Acrobat Document" r:id="rId4" imgW="4663283" imgH="6034851" progId="Acrobat.Document.DC">
                  <p:embed/>
                  <p:pic>
                    <p:nvPicPr>
                      <p:cNvPr id="0" name=""/>
                      <p:cNvPicPr/>
                      <p:nvPr/>
                    </p:nvPicPr>
                    <p:blipFill>
                      <a:blip r:embed="rId5"/>
                      <a:stretch>
                        <a:fillRect/>
                      </a:stretch>
                    </p:blipFill>
                    <p:spPr>
                      <a:xfrm>
                        <a:off x="626466" y="782697"/>
                        <a:ext cx="3031134" cy="3922653"/>
                      </a:xfrm>
                      <a:prstGeom prst="rect">
                        <a:avLst/>
                      </a:prstGeom>
                    </p:spPr>
                  </p:pic>
                </p:oleObj>
              </mc:Fallback>
            </mc:AlternateContent>
          </a:graphicData>
        </a:graphic>
      </p:graphicFrame>
      <p:cxnSp>
        <p:nvCxnSpPr>
          <p:cNvPr id="13" name="Straight Arrow Connector 12"/>
          <p:cNvCxnSpPr>
            <a:stCxn id="11" idx="1"/>
          </p:cNvCxnSpPr>
          <p:nvPr/>
        </p:nvCxnSpPr>
        <p:spPr>
          <a:xfrm flipH="1">
            <a:off x="3276600" y="1863120"/>
            <a:ext cx="762000" cy="632430"/>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1"/>
          </p:cNvCxnSpPr>
          <p:nvPr/>
        </p:nvCxnSpPr>
        <p:spPr>
          <a:xfrm flipH="1" flipV="1">
            <a:off x="3352800" y="3486150"/>
            <a:ext cx="1143000" cy="328881"/>
          </a:xfrm>
          <a:prstGeom prst="straightConnector1">
            <a:avLst/>
          </a:prstGeom>
          <a:ln w="12700">
            <a:solidFill>
              <a:schemeClr val="tx1"/>
            </a:solidFill>
            <a:tailEnd type="triangle" w="med"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14038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noFill/>
        </p:spPr>
        <p:txBody>
          <a:bodyPr vert="horz" lIns="91440" tIns="45720" rIns="91440" bIns="45720" rtlCol="0" anchor="ctr" anchorCtr="0">
            <a:noAutofit/>
          </a:bodyPr>
          <a:lstStyle/>
          <a:p>
            <a:r>
              <a:rPr lang="en-US" b="1" dirty="0"/>
              <a:t>Consumer Protection under AQLs</a:t>
            </a:r>
          </a:p>
        </p:txBody>
      </p:sp>
      <p:sp>
        <p:nvSpPr>
          <p:cNvPr id="3" name="Slide Number Placeholder 2"/>
          <p:cNvSpPr>
            <a:spLocks noGrp="1"/>
          </p:cNvSpPr>
          <p:nvPr>
            <p:ph type="sldNum" sz="quarter" idx="12"/>
          </p:nvPr>
        </p:nvSpPr>
        <p:spPr/>
        <p:txBody>
          <a:bodyPr/>
          <a:lstStyle/>
          <a:p>
            <a:fld id="{CF6D0D21-A555-4F84-ABD7-E38F6D57091E}" type="slidenum">
              <a:rPr lang="en-US" smtClean="0"/>
              <a:pPr/>
              <a:t>5</a:t>
            </a:fld>
            <a:endParaRPr 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283083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283083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880" y="81915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 y="81915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21443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noFill/>
        </p:spPr>
        <p:txBody>
          <a:bodyPr vert="horz" lIns="91440" tIns="45720" rIns="91440" bIns="45720" rtlCol="0" anchor="ctr" anchorCtr="0">
            <a:noAutofit/>
          </a:bodyPr>
          <a:lstStyle/>
          <a:p>
            <a:r>
              <a:rPr lang="en-US" b="1" dirty="0"/>
              <a:t>Consumer Protection under AQLs</a:t>
            </a:r>
          </a:p>
        </p:txBody>
      </p:sp>
      <p:sp>
        <p:nvSpPr>
          <p:cNvPr id="3" name="Slide Number Placeholder 2"/>
          <p:cNvSpPr>
            <a:spLocks noGrp="1"/>
          </p:cNvSpPr>
          <p:nvPr>
            <p:ph type="sldNum" sz="quarter" idx="12"/>
          </p:nvPr>
        </p:nvSpPr>
        <p:spPr/>
        <p:txBody>
          <a:bodyPr/>
          <a:lstStyle/>
          <a:p>
            <a:fld id="{CF6D0D21-A555-4F84-ABD7-E38F6D57091E}" type="slidenum">
              <a:rPr lang="en-US" smtClean="0"/>
              <a:pPr/>
              <a:t>6</a:t>
            </a:fld>
            <a:endParaRPr lang="en-US" dirty="0"/>
          </a:p>
        </p:txBody>
      </p:sp>
      <p:pic>
        <p:nvPicPr>
          <p:cNvPr id="307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819151"/>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2830831"/>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54880" y="283083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880" y="81915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524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noFill/>
        </p:spPr>
        <p:txBody>
          <a:bodyPr vert="horz" lIns="91440" tIns="45720" rIns="91440" bIns="45720" rtlCol="0" anchor="ctr" anchorCtr="0">
            <a:noAutofit/>
          </a:bodyPr>
          <a:lstStyle/>
          <a:p>
            <a:r>
              <a:rPr lang="en-US" b="1" dirty="0"/>
              <a:t>Consumer Protection under AQLs</a:t>
            </a:r>
          </a:p>
        </p:txBody>
      </p:sp>
      <p:sp>
        <p:nvSpPr>
          <p:cNvPr id="3" name="Slide Number Placeholder 2"/>
          <p:cNvSpPr>
            <a:spLocks noGrp="1"/>
          </p:cNvSpPr>
          <p:nvPr>
            <p:ph type="sldNum" sz="quarter" idx="12"/>
          </p:nvPr>
        </p:nvSpPr>
        <p:spPr/>
        <p:txBody>
          <a:bodyPr/>
          <a:lstStyle/>
          <a:p>
            <a:fld id="{CF6D0D21-A555-4F84-ABD7-E38F6D57091E}" type="slidenum">
              <a:rPr lang="en-US" smtClean="0"/>
              <a:pPr/>
              <a:t>7</a:t>
            </a:fld>
            <a:endParaRPr lang="en-US" dirty="0"/>
          </a:p>
        </p:txBody>
      </p:sp>
      <p:pic>
        <p:nvPicPr>
          <p:cNvPr id="1042" name="Picture 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880" y="283083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3" name="Picture 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520" y="283083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5" name="Picture 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 y="819151"/>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48" name="Picture 2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880" y="81915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7753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noFill/>
        </p:spPr>
        <p:txBody>
          <a:bodyPr vert="horz" lIns="91440" tIns="45720" rIns="91440" bIns="45720" rtlCol="0" anchor="ctr" anchorCtr="0">
            <a:noAutofit/>
          </a:bodyPr>
          <a:lstStyle/>
          <a:p>
            <a:r>
              <a:rPr lang="en-US" b="1" dirty="0"/>
              <a:t>Consumer Protection under AQLs</a:t>
            </a:r>
          </a:p>
        </p:txBody>
      </p:sp>
      <p:sp>
        <p:nvSpPr>
          <p:cNvPr id="3" name="Slide Number Placeholder 2"/>
          <p:cNvSpPr>
            <a:spLocks noGrp="1"/>
          </p:cNvSpPr>
          <p:nvPr>
            <p:ph type="sldNum" sz="quarter" idx="12"/>
          </p:nvPr>
        </p:nvSpPr>
        <p:spPr/>
        <p:txBody>
          <a:bodyPr/>
          <a:lstStyle/>
          <a:p>
            <a:fld id="{CF6D0D21-A555-4F84-ABD7-E38F6D57091E}" type="slidenum">
              <a:rPr lang="en-US" smtClean="0"/>
              <a:pPr/>
              <a:t>8</a:t>
            </a:fld>
            <a:endParaRPr lang="en-US" dirty="0"/>
          </a:p>
        </p:txBody>
      </p:sp>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 y="819151"/>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54880" y="81915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520" y="283083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54880" y="2830830"/>
            <a:ext cx="3213225" cy="191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88944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231198321"/>
              </p:ext>
            </p:extLst>
          </p:nvPr>
        </p:nvGraphicFramePr>
        <p:xfrm>
          <a:off x="899160" y="2933700"/>
          <a:ext cx="7406640" cy="1938528"/>
        </p:xfrm>
        <a:graphic>
          <a:graphicData uri="http://schemas.openxmlformats.org/drawingml/2006/table">
            <a:tbl>
              <a:tblPr/>
              <a:tblGrid>
                <a:gridCol w="822960"/>
                <a:gridCol w="822960"/>
                <a:gridCol w="822960"/>
                <a:gridCol w="822960"/>
                <a:gridCol w="822960"/>
                <a:gridCol w="822960"/>
                <a:gridCol w="822960"/>
                <a:gridCol w="822960"/>
                <a:gridCol w="822960"/>
              </a:tblGrid>
              <a:tr h="336042">
                <a:tc>
                  <a:txBody>
                    <a:bodyPr/>
                    <a:lstStyle/>
                    <a:p>
                      <a:pPr algn="ctr" fontAlgn="ctr"/>
                      <a:r>
                        <a:rPr lang="en-US" sz="1100" b="1" i="1" u="none" strike="noStrike" dirty="0">
                          <a:solidFill>
                            <a:srgbClr val="0070C0"/>
                          </a:solidFill>
                          <a:effectLst/>
                          <a:latin typeface="Cambria" panose="02040503050406030204" pitchFamily="18" charset="0"/>
                        </a:rPr>
                        <a:t>AQL</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70C0"/>
                          </a:solidFill>
                          <a:effectLst/>
                          <a:latin typeface="Cambria" panose="02040503050406030204" pitchFamily="18" charset="0"/>
                        </a:rPr>
                        <a:t>0.01%</a:t>
                      </a: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0.015%</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0.025%</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70C0"/>
                          </a:solidFill>
                          <a:effectLst/>
                          <a:latin typeface="Cambria" panose="02040503050406030204" pitchFamily="18" charset="0"/>
                        </a:rPr>
                        <a:t>0.04%</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0.065%</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70C0"/>
                          </a:solidFill>
                          <a:effectLst/>
                          <a:latin typeface="Cambria" panose="02040503050406030204" pitchFamily="18" charset="0"/>
                        </a:rPr>
                        <a:t>0.10%</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70C0"/>
                          </a:solidFill>
                          <a:effectLst/>
                          <a:latin typeface="Cambria" panose="02040503050406030204" pitchFamily="18" charset="0"/>
                        </a:rPr>
                        <a:t>0.15%</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70C0"/>
                          </a:solidFill>
                          <a:effectLst/>
                          <a:latin typeface="Cambria" panose="02040503050406030204" pitchFamily="18" charset="0"/>
                        </a:rPr>
                        <a:t>0.25%</a:t>
                      </a:r>
                    </a:p>
                  </a:txBody>
                  <a:tcPr marL="9525" marR="9525"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42">
                <a:tc>
                  <a:txBody>
                    <a:bodyPr/>
                    <a:lstStyle/>
                    <a:p>
                      <a:pPr algn="ctr" fontAlgn="ctr"/>
                      <a:r>
                        <a:rPr lang="en-US" sz="1100" b="1" i="1" u="none" strike="noStrike" dirty="0" smtClean="0">
                          <a:solidFill>
                            <a:srgbClr val="0070C0"/>
                          </a:solidFill>
                          <a:effectLst/>
                          <a:latin typeface="Cambria" panose="02040503050406030204" pitchFamily="18" charset="0"/>
                        </a:rPr>
                        <a:t>IRR</a:t>
                      </a:r>
                      <a:endParaRPr lang="en-US" sz="1100" b="1" i="1" u="none" strike="noStrike" dirty="0">
                        <a:solidFill>
                          <a:srgbClr val="0070C0"/>
                        </a:solidFill>
                        <a:effectLst/>
                        <a:latin typeface="Cambria" panose="02040503050406030204" pitchFamily="18" charset="0"/>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99.98%</a:t>
                      </a:r>
                      <a:endParaRPr lang="en-US" sz="1100" b="0" i="0" u="none" strike="noStrike" dirty="0">
                        <a:solidFill>
                          <a:srgbClr val="0070C0"/>
                        </a:solidFill>
                        <a:effectLst/>
                        <a:latin typeface="Cambria" panose="02040503050406030204" pitchFamily="18" charset="0"/>
                      </a:endParaRP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99.97%</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99.95%</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99.93%</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99.90%</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99.85%</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99.75%</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99.65%</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algn="ctr" fontAlgn="ctr"/>
                      <a:endParaRPr lang="en-US" sz="1100" b="1"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endParaRPr lang="en-US" sz="1100" b="0" i="0" u="none" strike="noStrike" dirty="0">
                        <a:solidFill>
                          <a:srgbClr val="00000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42">
                <a:tc>
                  <a:txBody>
                    <a:bodyPr/>
                    <a:lstStyle/>
                    <a:p>
                      <a:pPr algn="ctr" fontAlgn="ctr"/>
                      <a:r>
                        <a:rPr lang="en-US" sz="1100" b="1" i="1" u="none" strike="noStrike">
                          <a:solidFill>
                            <a:srgbClr val="0070C0"/>
                          </a:solidFill>
                          <a:effectLst/>
                          <a:latin typeface="Cambria" panose="02040503050406030204" pitchFamily="18" charset="0"/>
                        </a:rPr>
                        <a:t>AQL</a:t>
                      </a: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70C0"/>
                          </a:solidFill>
                          <a:effectLst/>
                          <a:latin typeface="Cambria" panose="02040503050406030204" pitchFamily="18" charset="0"/>
                        </a:rPr>
                        <a:t>0.40%</a:t>
                      </a: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70C0"/>
                          </a:solidFill>
                          <a:effectLst/>
                          <a:latin typeface="Cambria" panose="02040503050406030204" pitchFamily="18" charset="0"/>
                        </a:rPr>
                        <a:t>0.65%</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70C0"/>
                          </a:solidFill>
                          <a:effectLst/>
                          <a:latin typeface="Cambria" panose="02040503050406030204" pitchFamily="18" charset="0"/>
                        </a:rPr>
                        <a:t>1.00%</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70C0"/>
                          </a:solidFill>
                          <a:effectLst/>
                          <a:latin typeface="Cambria" panose="02040503050406030204" pitchFamily="18" charset="0"/>
                        </a:rPr>
                        <a:t>1.50%</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70C0"/>
                          </a:solidFill>
                          <a:effectLst/>
                          <a:latin typeface="Cambria" panose="02040503050406030204" pitchFamily="18" charset="0"/>
                        </a:rPr>
                        <a:t>2.50%</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70C0"/>
                          </a:solidFill>
                          <a:effectLst/>
                          <a:latin typeface="Cambria" panose="02040503050406030204" pitchFamily="18" charset="0"/>
                        </a:rPr>
                        <a:t>4.00%</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70C0"/>
                          </a:solidFill>
                          <a:effectLst/>
                          <a:latin typeface="Cambria" panose="02040503050406030204" pitchFamily="18" charset="0"/>
                        </a:rPr>
                        <a:t>6.50%</a:t>
                      </a: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a:solidFill>
                            <a:srgbClr val="0070C0"/>
                          </a:solidFill>
                          <a:effectLst/>
                          <a:latin typeface="Cambria" panose="02040503050406030204" pitchFamily="18" charset="0"/>
                        </a:rPr>
                        <a:t>10.00%</a:t>
                      </a:r>
                    </a:p>
                  </a:txBody>
                  <a:tcPr marL="9525" marR="9525"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6042">
                <a:tc>
                  <a:txBody>
                    <a:bodyPr/>
                    <a:lstStyle/>
                    <a:p>
                      <a:pPr algn="ctr" fontAlgn="ctr"/>
                      <a:r>
                        <a:rPr lang="en-US" sz="1100" b="1" i="1" u="none" strike="noStrike" dirty="0" smtClean="0">
                          <a:solidFill>
                            <a:srgbClr val="0070C0"/>
                          </a:solidFill>
                          <a:effectLst/>
                          <a:latin typeface="Cambria" panose="02040503050406030204" pitchFamily="18" charset="0"/>
                        </a:rPr>
                        <a:t>IRR</a:t>
                      </a:r>
                      <a:endParaRPr lang="en-US" sz="1100" b="1" i="1" u="none" strike="noStrike" dirty="0">
                        <a:solidFill>
                          <a:srgbClr val="0070C0"/>
                        </a:solidFill>
                        <a:effectLst/>
                        <a:latin typeface="Cambria" panose="02040503050406030204" pitchFamily="18" charset="0"/>
                      </a:endParaRPr>
                    </a:p>
                  </a:txBody>
                  <a:tcPr marL="9525" marR="9525" marT="7144"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99.5%</a:t>
                      </a:r>
                      <a:endParaRPr lang="en-US" sz="1100" b="0" i="0" u="none" strike="noStrike" dirty="0">
                        <a:solidFill>
                          <a:srgbClr val="0070C0"/>
                        </a:solidFill>
                        <a:effectLst/>
                        <a:latin typeface="Cambria" panose="02040503050406030204" pitchFamily="18" charset="0"/>
                      </a:endParaRPr>
                    </a:p>
                  </a:txBody>
                  <a:tcPr marL="9525" marR="9525" marT="7144"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99.2%</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98.7%</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98%</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97%</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95%</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93%</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rgbClr val="0070C0"/>
                          </a:solidFill>
                          <a:effectLst/>
                          <a:latin typeface="Cambria" panose="02040503050406030204" pitchFamily="18" charset="0"/>
                        </a:rPr>
                        <a:t>88%</a:t>
                      </a:r>
                      <a:endParaRPr lang="en-US" sz="1100" b="0" i="0" u="none" strike="noStrike" dirty="0">
                        <a:solidFill>
                          <a:srgbClr val="0070C0"/>
                        </a:solidFill>
                        <a:effectLst/>
                        <a:latin typeface="Cambria" panose="02040503050406030204" pitchFamily="18" charset="0"/>
                      </a:endParaRPr>
                    </a:p>
                  </a:txBody>
                  <a:tcPr marL="9525" marR="9525" marT="7144"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0040">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800" b="0" i="0" u="none" strike="noStrike" dirty="0">
                        <a:solidFill>
                          <a:srgbClr val="000000"/>
                        </a:solidFill>
                        <a:effectLst/>
                        <a:latin typeface="Calibri" panose="020F0502020204030204" pitchFamily="34" charset="0"/>
                      </a:endParaRPr>
                    </a:p>
                  </a:txBody>
                  <a:tcPr marL="9525" marR="9525" marT="7144" marB="0" anchor="b">
                    <a:lnL>
                      <a:noFill/>
                    </a:lnL>
                    <a:lnR>
                      <a:noFill/>
                    </a:lnR>
                    <a:lnT w="12700" cap="flat" cmpd="sng" algn="ctr">
                      <a:solidFill>
                        <a:srgbClr val="000000"/>
                      </a:solidFill>
                      <a:prstDash val="solid"/>
                      <a:round/>
                      <a:headEnd type="none" w="med" len="med"/>
                      <a:tailEnd type="none" w="med" len="med"/>
                    </a:lnT>
                    <a:lnB>
                      <a:noFill/>
                    </a:lnB>
                  </a:tcPr>
                </a:tc>
              </a:tr>
            </a:tbl>
          </a:graphicData>
        </a:graphic>
      </p:graphicFrame>
      <p:sp>
        <p:nvSpPr>
          <p:cNvPr id="3" name="TextBox 2"/>
          <p:cNvSpPr txBox="1"/>
          <p:nvPr/>
        </p:nvSpPr>
        <p:spPr>
          <a:xfrm>
            <a:off x="457200" y="895350"/>
            <a:ext cx="8153400" cy="1985159"/>
          </a:xfrm>
          <a:prstGeom prst="rect">
            <a:avLst/>
          </a:prstGeom>
          <a:noFill/>
        </p:spPr>
        <p:txBody>
          <a:bodyPr wrap="square" rtlCol="0">
            <a:spAutoFit/>
          </a:bodyPr>
          <a:lstStyle/>
          <a:p>
            <a:r>
              <a:rPr lang="en-US" dirty="0" smtClean="0"/>
              <a:t>To obtain the more consistent protection of IAQG 9138, replace any references to AQL-based sampling standards with a reference to </a:t>
            </a:r>
            <a:r>
              <a:rPr lang="en-US" dirty="0"/>
              <a:t>the appropriate </a:t>
            </a:r>
            <a:r>
              <a:rPr lang="en-US" dirty="0" smtClean="0"/>
              <a:t>IRR and to 9138.</a:t>
            </a:r>
          </a:p>
          <a:p>
            <a:pPr>
              <a:spcBef>
                <a:spcPts val="1800"/>
              </a:spcBef>
            </a:pPr>
            <a:r>
              <a:rPr lang="en-US" dirty="0" smtClean="0"/>
              <a:t>The 9138 team recommends not using attribute </a:t>
            </a:r>
            <a:r>
              <a:rPr lang="en-US" dirty="0"/>
              <a:t>(pass/fail) </a:t>
            </a:r>
            <a:r>
              <a:rPr lang="en-US" dirty="0" smtClean="0"/>
              <a:t>sampling for any IRR value tighter than 99%.  For greater protection, consider requiring the use of actual measurements in a variables sampling plan, and the ongoing Engineering analysis of the process with SPC.</a:t>
            </a:r>
            <a:endParaRPr lang="en-US" dirty="0"/>
          </a:p>
        </p:txBody>
      </p:sp>
      <p:sp>
        <p:nvSpPr>
          <p:cNvPr id="2" name="Title 1"/>
          <p:cNvSpPr>
            <a:spLocks noGrp="1"/>
          </p:cNvSpPr>
          <p:nvPr>
            <p:ph type="title"/>
          </p:nvPr>
        </p:nvSpPr>
        <p:spPr/>
        <p:txBody>
          <a:bodyPr/>
          <a:lstStyle/>
          <a:p>
            <a:r>
              <a:rPr lang="en-US" b="1" dirty="0" smtClean="0"/>
              <a:t>Recommended Replacements</a:t>
            </a:r>
            <a:endParaRPr lang="en-US" b="1" dirty="0"/>
          </a:p>
        </p:txBody>
      </p:sp>
      <p:sp>
        <p:nvSpPr>
          <p:cNvPr id="7" name="Slide Number Placeholder 6"/>
          <p:cNvSpPr>
            <a:spLocks noGrp="1"/>
          </p:cNvSpPr>
          <p:nvPr>
            <p:ph type="sldNum" sz="quarter" idx="12"/>
          </p:nvPr>
        </p:nvSpPr>
        <p:spPr/>
        <p:txBody>
          <a:bodyPr/>
          <a:lstStyle/>
          <a:p>
            <a:fld id="{CF6D0D21-A555-4F84-ABD7-E38F6D57091E}" type="slidenum">
              <a:rPr lang="en-US" smtClean="0"/>
              <a:pPr/>
              <a:t>9</a:t>
            </a:fld>
            <a:endParaRPr lang="en-US" dirty="0"/>
          </a:p>
        </p:txBody>
      </p:sp>
    </p:spTree>
    <p:extLst>
      <p:ext uri="{BB962C8B-B14F-4D97-AF65-F5344CB8AC3E}">
        <p14:creationId xmlns:p14="http://schemas.microsoft.com/office/powerpoint/2010/main" val="2372556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SCMH PPT template Sept2018">
  <a:themeElements>
    <a:clrScheme name="IAQG Color Palette">
      <a:dk1>
        <a:srgbClr val="12245A"/>
      </a:dk1>
      <a:lt1>
        <a:srgbClr val="656567"/>
      </a:lt1>
      <a:dk2>
        <a:srgbClr val="65B7DC"/>
      </a:dk2>
      <a:lt2>
        <a:srgbClr val="0C318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4" id="{F31D9C65-3C90-C442-A713-68F105E98569}" vid="{3EAD4284-8812-2C48-BDD6-4FD445D8FC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IAQG SPA</Template>
  <TotalTime>0</TotalTime>
  <Words>2049</Words>
  <Application>Microsoft Office PowerPoint</Application>
  <PresentationFormat>On-screen Show (16:9)</PresentationFormat>
  <Paragraphs>139</Paragraphs>
  <Slides>13</Slides>
  <Notes>13</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13</vt:i4>
      </vt:variant>
    </vt:vector>
  </HeadingPairs>
  <TitlesOfParts>
    <vt:vector size="21" baseType="lpstr">
      <vt:lpstr>Arial</vt:lpstr>
      <vt:lpstr>Arial Narrow</vt:lpstr>
      <vt:lpstr>Calibri</vt:lpstr>
      <vt:lpstr>Calibri Light</vt:lpstr>
      <vt:lpstr>Cambria</vt:lpstr>
      <vt:lpstr>Verdana</vt:lpstr>
      <vt:lpstr>SCMH PPT template Sept2018</vt:lpstr>
      <vt:lpstr>Acrobat Document</vt:lpstr>
      <vt:lpstr>Statistical Product Acceptance in Component Standards using IAQG 9138: The Brief Explanation</vt:lpstr>
      <vt:lpstr>Overview</vt:lpstr>
      <vt:lpstr>A step forward from the IAQG</vt:lpstr>
      <vt:lpstr>US FAA support</vt:lpstr>
      <vt:lpstr>Consumer Protection under AQLs</vt:lpstr>
      <vt:lpstr>Consumer Protection under AQLs</vt:lpstr>
      <vt:lpstr>Consumer Protection under AQLs</vt:lpstr>
      <vt:lpstr>Consumer Protection under AQLs</vt:lpstr>
      <vt:lpstr>Recommended Replacements</vt:lpstr>
      <vt:lpstr>Other Reasons to Refer to 9138 </vt:lpstr>
      <vt:lpstr>To transition a standard to using 9138 </vt:lpstr>
      <vt:lpstr>Conclusion</vt:lpstr>
      <vt:lpstr>Contact:  scmh Support Manager or iaqg 9138 team (www.iaqg.org/scmh)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cp:lastPrinted>2016-07-12T13:23:03Z</cp:lastPrinted>
  <dcterms:created xsi:type="dcterms:W3CDTF">2015-04-06T20:51:00Z</dcterms:created>
  <dcterms:modified xsi:type="dcterms:W3CDTF">2018-11-01T22:37:16Z</dcterms:modified>
</cp:coreProperties>
</file>